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6" r:id="rId8"/>
    <p:sldId id="262" r:id="rId9"/>
    <p:sldId id="268" r:id="rId10"/>
    <p:sldId id="263" r:id="rId11"/>
    <p:sldId id="267" r:id="rId12"/>
    <p:sldId id="270" r:id="rId13"/>
    <p:sldId id="264"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1C40"/>
    <a:srgbClr val="64B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CE85E1-9D92-448C-A893-B5C874F6C636}"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AACC2-F743-472F-B8F2-F586309C4BD8}" type="slidenum">
              <a:rPr lang="en-US" smtClean="0"/>
              <a:t>‹#›</a:t>
            </a:fld>
            <a:endParaRPr lang="en-US"/>
          </a:p>
        </p:txBody>
      </p:sp>
    </p:spTree>
    <p:extLst>
      <p:ext uri="{BB962C8B-B14F-4D97-AF65-F5344CB8AC3E}">
        <p14:creationId xmlns:p14="http://schemas.microsoft.com/office/powerpoint/2010/main" val="113931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ED2B8-58E0-EC19-A9D8-26003E5E27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38EC86-DB24-4E7F-FB64-5A71838E35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44A833-A382-6A22-AF21-83A50A49F3E1}"/>
              </a:ext>
            </a:extLst>
          </p:cNvPr>
          <p:cNvSpPr>
            <a:spLocks noGrp="1"/>
          </p:cNvSpPr>
          <p:nvPr>
            <p:ph type="dt" sz="half" idx="10"/>
          </p:nvPr>
        </p:nvSpPr>
        <p:spPr/>
        <p:txBody>
          <a:bodyPr/>
          <a:lstStyle/>
          <a:p>
            <a:fld id="{2C0A2A93-B073-4EAA-BA33-FD159A6F51EB}" type="datetimeFigureOut">
              <a:rPr lang="en-US" smtClean="0"/>
              <a:t>9/18/2024</a:t>
            </a:fld>
            <a:endParaRPr lang="en-US"/>
          </a:p>
        </p:txBody>
      </p:sp>
      <p:sp>
        <p:nvSpPr>
          <p:cNvPr id="5" name="Footer Placeholder 4">
            <a:extLst>
              <a:ext uri="{FF2B5EF4-FFF2-40B4-BE49-F238E27FC236}">
                <a16:creationId xmlns:a16="http://schemas.microsoft.com/office/drawing/2014/main" id="{11A3BCC3-EDC7-9A9C-41F5-85E171FAD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386D7-73FE-6E5A-5995-7FD6FEEA5971}"/>
              </a:ext>
            </a:extLst>
          </p:cNvPr>
          <p:cNvSpPr>
            <a:spLocks noGrp="1"/>
          </p:cNvSpPr>
          <p:nvPr>
            <p:ph type="sldNum" sz="quarter" idx="12"/>
          </p:nvPr>
        </p:nvSpPr>
        <p:spPr/>
        <p:txBody>
          <a:bodyPr/>
          <a:lstStyle/>
          <a:p>
            <a:fld id="{F978FA5C-6116-465C-98FA-BCE36047A337}" type="slidenum">
              <a:rPr lang="en-US" smtClean="0"/>
              <a:t>‹#›</a:t>
            </a:fld>
            <a:endParaRPr lang="en-US"/>
          </a:p>
        </p:txBody>
      </p:sp>
    </p:spTree>
    <p:extLst>
      <p:ext uri="{BB962C8B-B14F-4D97-AF65-F5344CB8AC3E}">
        <p14:creationId xmlns:p14="http://schemas.microsoft.com/office/powerpoint/2010/main" val="39781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F885-6E92-5D2E-DB92-816E17F224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355B7-4F71-863B-0364-F8B359A63D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9C0F0-0E39-5852-BA83-397A6F5EE0F1}"/>
              </a:ext>
            </a:extLst>
          </p:cNvPr>
          <p:cNvSpPr>
            <a:spLocks noGrp="1"/>
          </p:cNvSpPr>
          <p:nvPr>
            <p:ph type="dt" sz="half" idx="10"/>
          </p:nvPr>
        </p:nvSpPr>
        <p:spPr/>
        <p:txBody>
          <a:bodyPr/>
          <a:lstStyle/>
          <a:p>
            <a:fld id="{2C0A2A93-B073-4EAA-BA33-FD159A6F51EB}" type="datetimeFigureOut">
              <a:rPr lang="en-US" smtClean="0"/>
              <a:t>9/18/2024</a:t>
            </a:fld>
            <a:endParaRPr lang="en-US"/>
          </a:p>
        </p:txBody>
      </p:sp>
      <p:sp>
        <p:nvSpPr>
          <p:cNvPr id="5" name="Footer Placeholder 4">
            <a:extLst>
              <a:ext uri="{FF2B5EF4-FFF2-40B4-BE49-F238E27FC236}">
                <a16:creationId xmlns:a16="http://schemas.microsoft.com/office/drawing/2014/main" id="{E4655B08-72CB-7270-3913-523D21D59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1F998-C78A-6098-9C75-27E71C166839}"/>
              </a:ext>
            </a:extLst>
          </p:cNvPr>
          <p:cNvSpPr>
            <a:spLocks noGrp="1"/>
          </p:cNvSpPr>
          <p:nvPr>
            <p:ph type="sldNum" sz="quarter" idx="12"/>
          </p:nvPr>
        </p:nvSpPr>
        <p:spPr/>
        <p:txBody>
          <a:bodyPr/>
          <a:lstStyle/>
          <a:p>
            <a:fld id="{F978FA5C-6116-465C-98FA-BCE36047A337}" type="slidenum">
              <a:rPr lang="en-US" smtClean="0"/>
              <a:t>‹#›</a:t>
            </a:fld>
            <a:endParaRPr lang="en-US"/>
          </a:p>
        </p:txBody>
      </p:sp>
    </p:spTree>
    <p:extLst>
      <p:ext uri="{BB962C8B-B14F-4D97-AF65-F5344CB8AC3E}">
        <p14:creationId xmlns:p14="http://schemas.microsoft.com/office/powerpoint/2010/main" val="3043624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56A0DA-8571-9E45-14A9-2F58A37772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D5CE2E-54BF-CAD9-AECA-82D2AE49BE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84925-F985-D427-EC14-54C79C98BD8F}"/>
              </a:ext>
            </a:extLst>
          </p:cNvPr>
          <p:cNvSpPr>
            <a:spLocks noGrp="1"/>
          </p:cNvSpPr>
          <p:nvPr>
            <p:ph type="dt" sz="half" idx="10"/>
          </p:nvPr>
        </p:nvSpPr>
        <p:spPr/>
        <p:txBody>
          <a:bodyPr/>
          <a:lstStyle/>
          <a:p>
            <a:fld id="{2C0A2A93-B073-4EAA-BA33-FD159A6F51EB}" type="datetimeFigureOut">
              <a:rPr lang="en-US" smtClean="0"/>
              <a:t>9/18/2024</a:t>
            </a:fld>
            <a:endParaRPr lang="en-US"/>
          </a:p>
        </p:txBody>
      </p:sp>
      <p:sp>
        <p:nvSpPr>
          <p:cNvPr id="5" name="Footer Placeholder 4">
            <a:extLst>
              <a:ext uri="{FF2B5EF4-FFF2-40B4-BE49-F238E27FC236}">
                <a16:creationId xmlns:a16="http://schemas.microsoft.com/office/drawing/2014/main" id="{8577F331-3A54-4B2F-37F1-3A6B28BFC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3AE07-69CC-06AE-33A3-00299F7D3FBE}"/>
              </a:ext>
            </a:extLst>
          </p:cNvPr>
          <p:cNvSpPr>
            <a:spLocks noGrp="1"/>
          </p:cNvSpPr>
          <p:nvPr>
            <p:ph type="sldNum" sz="quarter" idx="12"/>
          </p:nvPr>
        </p:nvSpPr>
        <p:spPr/>
        <p:txBody>
          <a:bodyPr/>
          <a:lstStyle/>
          <a:p>
            <a:fld id="{F978FA5C-6116-465C-98FA-BCE36047A337}" type="slidenum">
              <a:rPr lang="en-US" smtClean="0"/>
              <a:t>‹#›</a:t>
            </a:fld>
            <a:endParaRPr lang="en-US"/>
          </a:p>
        </p:txBody>
      </p:sp>
    </p:spTree>
    <p:extLst>
      <p:ext uri="{BB962C8B-B14F-4D97-AF65-F5344CB8AC3E}">
        <p14:creationId xmlns:p14="http://schemas.microsoft.com/office/powerpoint/2010/main" val="109079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B312D-9554-3C3F-F3EA-A1293A1533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9F284-CE08-DA48-04A2-195CCCDC28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D0E1D-EB6B-0372-C753-024249FE1FF0}"/>
              </a:ext>
            </a:extLst>
          </p:cNvPr>
          <p:cNvSpPr>
            <a:spLocks noGrp="1"/>
          </p:cNvSpPr>
          <p:nvPr>
            <p:ph type="dt" sz="half" idx="10"/>
          </p:nvPr>
        </p:nvSpPr>
        <p:spPr/>
        <p:txBody>
          <a:bodyPr/>
          <a:lstStyle/>
          <a:p>
            <a:fld id="{2C0A2A93-B073-4EAA-BA33-FD159A6F51EB}" type="datetimeFigureOut">
              <a:rPr lang="en-US" smtClean="0"/>
              <a:t>9/18/2024</a:t>
            </a:fld>
            <a:endParaRPr lang="en-US"/>
          </a:p>
        </p:txBody>
      </p:sp>
      <p:sp>
        <p:nvSpPr>
          <p:cNvPr id="5" name="Footer Placeholder 4">
            <a:extLst>
              <a:ext uri="{FF2B5EF4-FFF2-40B4-BE49-F238E27FC236}">
                <a16:creationId xmlns:a16="http://schemas.microsoft.com/office/drawing/2014/main" id="{6E78B196-ABF3-3B7B-3CDD-9CBEEE7BEF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2279B-8D7C-80F0-4BA8-3B19F33D7EA6}"/>
              </a:ext>
            </a:extLst>
          </p:cNvPr>
          <p:cNvSpPr>
            <a:spLocks noGrp="1"/>
          </p:cNvSpPr>
          <p:nvPr>
            <p:ph type="sldNum" sz="quarter" idx="12"/>
          </p:nvPr>
        </p:nvSpPr>
        <p:spPr/>
        <p:txBody>
          <a:bodyPr/>
          <a:lstStyle/>
          <a:p>
            <a:fld id="{F978FA5C-6116-465C-98FA-BCE36047A337}" type="slidenum">
              <a:rPr lang="en-US" smtClean="0"/>
              <a:t>‹#›</a:t>
            </a:fld>
            <a:endParaRPr lang="en-US"/>
          </a:p>
        </p:txBody>
      </p:sp>
    </p:spTree>
    <p:extLst>
      <p:ext uri="{BB962C8B-B14F-4D97-AF65-F5344CB8AC3E}">
        <p14:creationId xmlns:p14="http://schemas.microsoft.com/office/powerpoint/2010/main" val="251127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2052-F851-118F-E0B5-3E204EC97F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9B54BB-1754-2349-B7F7-4DC33F8783A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0FF280-85CB-CE3E-9A3E-9B9A357B8F2A}"/>
              </a:ext>
            </a:extLst>
          </p:cNvPr>
          <p:cNvSpPr>
            <a:spLocks noGrp="1"/>
          </p:cNvSpPr>
          <p:nvPr>
            <p:ph type="dt" sz="half" idx="10"/>
          </p:nvPr>
        </p:nvSpPr>
        <p:spPr/>
        <p:txBody>
          <a:bodyPr/>
          <a:lstStyle/>
          <a:p>
            <a:fld id="{2C0A2A93-B073-4EAA-BA33-FD159A6F51EB}" type="datetimeFigureOut">
              <a:rPr lang="en-US" smtClean="0"/>
              <a:t>9/18/2024</a:t>
            </a:fld>
            <a:endParaRPr lang="en-US"/>
          </a:p>
        </p:txBody>
      </p:sp>
      <p:sp>
        <p:nvSpPr>
          <p:cNvPr id="5" name="Footer Placeholder 4">
            <a:extLst>
              <a:ext uri="{FF2B5EF4-FFF2-40B4-BE49-F238E27FC236}">
                <a16:creationId xmlns:a16="http://schemas.microsoft.com/office/drawing/2014/main" id="{A90088F6-A8F5-A4D9-06EB-F8B2F12FB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65E6F-2C30-9EC5-CB5A-3964EB8E5A57}"/>
              </a:ext>
            </a:extLst>
          </p:cNvPr>
          <p:cNvSpPr>
            <a:spLocks noGrp="1"/>
          </p:cNvSpPr>
          <p:nvPr>
            <p:ph type="sldNum" sz="quarter" idx="12"/>
          </p:nvPr>
        </p:nvSpPr>
        <p:spPr/>
        <p:txBody>
          <a:bodyPr/>
          <a:lstStyle/>
          <a:p>
            <a:fld id="{F978FA5C-6116-465C-98FA-BCE36047A337}" type="slidenum">
              <a:rPr lang="en-US" smtClean="0"/>
              <a:t>‹#›</a:t>
            </a:fld>
            <a:endParaRPr lang="en-US"/>
          </a:p>
        </p:txBody>
      </p:sp>
    </p:spTree>
    <p:extLst>
      <p:ext uri="{BB962C8B-B14F-4D97-AF65-F5344CB8AC3E}">
        <p14:creationId xmlns:p14="http://schemas.microsoft.com/office/powerpoint/2010/main" val="2780249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0947-A7F6-2CC2-6894-4E4162D87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6F832-E9E1-8EDC-1D02-131C24938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D476CD-6335-9290-ED45-963752AFFB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51F829-4016-1504-C9F9-2244F49AF7FB}"/>
              </a:ext>
            </a:extLst>
          </p:cNvPr>
          <p:cNvSpPr>
            <a:spLocks noGrp="1"/>
          </p:cNvSpPr>
          <p:nvPr>
            <p:ph type="dt" sz="half" idx="10"/>
          </p:nvPr>
        </p:nvSpPr>
        <p:spPr/>
        <p:txBody>
          <a:bodyPr/>
          <a:lstStyle/>
          <a:p>
            <a:fld id="{2C0A2A93-B073-4EAA-BA33-FD159A6F51EB}" type="datetimeFigureOut">
              <a:rPr lang="en-US" smtClean="0"/>
              <a:t>9/18/2024</a:t>
            </a:fld>
            <a:endParaRPr lang="en-US"/>
          </a:p>
        </p:txBody>
      </p:sp>
      <p:sp>
        <p:nvSpPr>
          <p:cNvPr id="6" name="Footer Placeholder 5">
            <a:extLst>
              <a:ext uri="{FF2B5EF4-FFF2-40B4-BE49-F238E27FC236}">
                <a16:creationId xmlns:a16="http://schemas.microsoft.com/office/drawing/2014/main" id="{778E82E5-6A13-AC2F-9110-C253E3EBA2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7EF64-7F4D-1DFD-1102-2DE5632EF0B7}"/>
              </a:ext>
            </a:extLst>
          </p:cNvPr>
          <p:cNvSpPr>
            <a:spLocks noGrp="1"/>
          </p:cNvSpPr>
          <p:nvPr>
            <p:ph type="sldNum" sz="quarter" idx="12"/>
          </p:nvPr>
        </p:nvSpPr>
        <p:spPr/>
        <p:txBody>
          <a:bodyPr/>
          <a:lstStyle/>
          <a:p>
            <a:fld id="{F978FA5C-6116-465C-98FA-BCE36047A337}" type="slidenum">
              <a:rPr lang="en-US" smtClean="0"/>
              <a:t>‹#›</a:t>
            </a:fld>
            <a:endParaRPr lang="en-US"/>
          </a:p>
        </p:txBody>
      </p:sp>
    </p:spTree>
    <p:extLst>
      <p:ext uri="{BB962C8B-B14F-4D97-AF65-F5344CB8AC3E}">
        <p14:creationId xmlns:p14="http://schemas.microsoft.com/office/powerpoint/2010/main" val="103145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5E52-79CF-726E-234E-DCC81F7D81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41C383-48F0-6BD9-36F5-60F7EB353E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C09BA1-A521-0ADA-591D-33A7BB8947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B0798B-0A64-F617-D031-990856F56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2AE126-E25D-1049-0D4D-6764545EC1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2BA46-05F2-762B-4598-3DB0DC41ED6B}"/>
              </a:ext>
            </a:extLst>
          </p:cNvPr>
          <p:cNvSpPr>
            <a:spLocks noGrp="1"/>
          </p:cNvSpPr>
          <p:nvPr>
            <p:ph type="dt" sz="half" idx="10"/>
          </p:nvPr>
        </p:nvSpPr>
        <p:spPr/>
        <p:txBody>
          <a:bodyPr/>
          <a:lstStyle/>
          <a:p>
            <a:fld id="{2C0A2A93-B073-4EAA-BA33-FD159A6F51EB}" type="datetimeFigureOut">
              <a:rPr lang="en-US" smtClean="0"/>
              <a:t>9/18/2024</a:t>
            </a:fld>
            <a:endParaRPr lang="en-US"/>
          </a:p>
        </p:txBody>
      </p:sp>
      <p:sp>
        <p:nvSpPr>
          <p:cNvPr id="8" name="Footer Placeholder 7">
            <a:extLst>
              <a:ext uri="{FF2B5EF4-FFF2-40B4-BE49-F238E27FC236}">
                <a16:creationId xmlns:a16="http://schemas.microsoft.com/office/drawing/2014/main" id="{651F4316-A19D-0A42-7CC3-ED570C4987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BF28D9-CDC9-3B2A-D20C-5CF20D6D099C}"/>
              </a:ext>
            </a:extLst>
          </p:cNvPr>
          <p:cNvSpPr>
            <a:spLocks noGrp="1"/>
          </p:cNvSpPr>
          <p:nvPr>
            <p:ph type="sldNum" sz="quarter" idx="12"/>
          </p:nvPr>
        </p:nvSpPr>
        <p:spPr/>
        <p:txBody>
          <a:bodyPr/>
          <a:lstStyle/>
          <a:p>
            <a:fld id="{F978FA5C-6116-465C-98FA-BCE36047A337}" type="slidenum">
              <a:rPr lang="en-US" smtClean="0"/>
              <a:t>‹#›</a:t>
            </a:fld>
            <a:endParaRPr lang="en-US"/>
          </a:p>
        </p:txBody>
      </p:sp>
    </p:spTree>
    <p:extLst>
      <p:ext uri="{BB962C8B-B14F-4D97-AF65-F5344CB8AC3E}">
        <p14:creationId xmlns:p14="http://schemas.microsoft.com/office/powerpoint/2010/main" val="132997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0726-2E9B-D393-036C-C36482068F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890E9E-2837-D593-5F5F-7F32DB7716E8}"/>
              </a:ext>
            </a:extLst>
          </p:cNvPr>
          <p:cNvSpPr>
            <a:spLocks noGrp="1"/>
          </p:cNvSpPr>
          <p:nvPr>
            <p:ph type="dt" sz="half" idx="10"/>
          </p:nvPr>
        </p:nvSpPr>
        <p:spPr/>
        <p:txBody>
          <a:bodyPr/>
          <a:lstStyle/>
          <a:p>
            <a:fld id="{2C0A2A93-B073-4EAA-BA33-FD159A6F51EB}" type="datetimeFigureOut">
              <a:rPr lang="en-US" smtClean="0"/>
              <a:t>9/18/2024</a:t>
            </a:fld>
            <a:endParaRPr lang="en-US"/>
          </a:p>
        </p:txBody>
      </p:sp>
      <p:sp>
        <p:nvSpPr>
          <p:cNvPr id="4" name="Footer Placeholder 3">
            <a:extLst>
              <a:ext uri="{FF2B5EF4-FFF2-40B4-BE49-F238E27FC236}">
                <a16:creationId xmlns:a16="http://schemas.microsoft.com/office/drawing/2014/main" id="{4AC6E580-8A9E-0534-B3E0-956C82CA4D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472639-9557-EFB8-CA6E-89C838A408C9}"/>
              </a:ext>
            </a:extLst>
          </p:cNvPr>
          <p:cNvSpPr>
            <a:spLocks noGrp="1"/>
          </p:cNvSpPr>
          <p:nvPr>
            <p:ph type="sldNum" sz="quarter" idx="12"/>
          </p:nvPr>
        </p:nvSpPr>
        <p:spPr/>
        <p:txBody>
          <a:bodyPr/>
          <a:lstStyle/>
          <a:p>
            <a:fld id="{F978FA5C-6116-465C-98FA-BCE36047A337}" type="slidenum">
              <a:rPr lang="en-US" smtClean="0"/>
              <a:t>‹#›</a:t>
            </a:fld>
            <a:endParaRPr lang="en-US"/>
          </a:p>
        </p:txBody>
      </p:sp>
    </p:spTree>
    <p:extLst>
      <p:ext uri="{BB962C8B-B14F-4D97-AF65-F5344CB8AC3E}">
        <p14:creationId xmlns:p14="http://schemas.microsoft.com/office/powerpoint/2010/main" val="4246811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FD2C53-B470-E729-DE08-266ED97D492E}"/>
              </a:ext>
            </a:extLst>
          </p:cNvPr>
          <p:cNvSpPr>
            <a:spLocks noGrp="1"/>
          </p:cNvSpPr>
          <p:nvPr>
            <p:ph type="dt" sz="half" idx="10"/>
          </p:nvPr>
        </p:nvSpPr>
        <p:spPr/>
        <p:txBody>
          <a:bodyPr/>
          <a:lstStyle/>
          <a:p>
            <a:fld id="{2C0A2A93-B073-4EAA-BA33-FD159A6F51EB}" type="datetimeFigureOut">
              <a:rPr lang="en-US" smtClean="0"/>
              <a:t>9/18/2024</a:t>
            </a:fld>
            <a:endParaRPr lang="en-US"/>
          </a:p>
        </p:txBody>
      </p:sp>
      <p:sp>
        <p:nvSpPr>
          <p:cNvPr id="3" name="Footer Placeholder 2">
            <a:extLst>
              <a:ext uri="{FF2B5EF4-FFF2-40B4-BE49-F238E27FC236}">
                <a16:creationId xmlns:a16="http://schemas.microsoft.com/office/drawing/2014/main" id="{8F79E8D7-620A-E655-0677-EA19E70539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040F7B-73B9-2B8C-62E4-EC5F1C9C316C}"/>
              </a:ext>
            </a:extLst>
          </p:cNvPr>
          <p:cNvSpPr>
            <a:spLocks noGrp="1"/>
          </p:cNvSpPr>
          <p:nvPr>
            <p:ph type="sldNum" sz="quarter" idx="12"/>
          </p:nvPr>
        </p:nvSpPr>
        <p:spPr/>
        <p:txBody>
          <a:bodyPr/>
          <a:lstStyle/>
          <a:p>
            <a:fld id="{F978FA5C-6116-465C-98FA-BCE36047A337}" type="slidenum">
              <a:rPr lang="en-US" smtClean="0"/>
              <a:t>‹#›</a:t>
            </a:fld>
            <a:endParaRPr lang="en-US"/>
          </a:p>
        </p:txBody>
      </p:sp>
    </p:spTree>
    <p:extLst>
      <p:ext uri="{BB962C8B-B14F-4D97-AF65-F5344CB8AC3E}">
        <p14:creationId xmlns:p14="http://schemas.microsoft.com/office/powerpoint/2010/main" val="4223703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74DF7-BC7B-EFD8-887E-5DF23E0B0F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AE7FC8-EC89-AA6C-AD51-F3E622B4DC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3C11C1-BD95-05A2-4901-24781CABE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E37849-CFC8-6662-61EE-7ADDB1E8613B}"/>
              </a:ext>
            </a:extLst>
          </p:cNvPr>
          <p:cNvSpPr>
            <a:spLocks noGrp="1"/>
          </p:cNvSpPr>
          <p:nvPr>
            <p:ph type="dt" sz="half" idx="10"/>
          </p:nvPr>
        </p:nvSpPr>
        <p:spPr/>
        <p:txBody>
          <a:bodyPr/>
          <a:lstStyle/>
          <a:p>
            <a:fld id="{2C0A2A93-B073-4EAA-BA33-FD159A6F51EB}" type="datetimeFigureOut">
              <a:rPr lang="en-US" smtClean="0"/>
              <a:t>9/18/2024</a:t>
            </a:fld>
            <a:endParaRPr lang="en-US"/>
          </a:p>
        </p:txBody>
      </p:sp>
      <p:sp>
        <p:nvSpPr>
          <p:cNvPr id="6" name="Footer Placeholder 5">
            <a:extLst>
              <a:ext uri="{FF2B5EF4-FFF2-40B4-BE49-F238E27FC236}">
                <a16:creationId xmlns:a16="http://schemas.microsoft.com/office/drawing/2014/main" id="{76C8E8ED-6543-3DFB-070A-8F4A7BCED1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541A9-BBE5-7C8D-B945-F4507AB60D59}"/>
              </a:ext>
            </a:extLst>
          </p:cNvPr>
          <p:cNvSpPr>
            <a:spLocks noGrp="1"/>
          </p:cNvSpPr>
          <p:nvPr>
            <p:ph type="sldNum" sz="quarter" idx="12"/>
          </p:nvPr>
        </p:nvSpPr>
        <p:spPr/>
        <p:txBody>
          <a:bodyPr/>
          <a:lstStyle/>
          <a:p>
            <a:fld id="{F978FA5C-6116-465C-98FA-BCE36047A337}" type="slidenum">
              <a:rPr lang="en-US" smtClean="0"/>
              <a:t>‹#›</a:t>
            </a:fld>
            <a:endParaRPr lang="en-US"/>
          </a:p>
        </p:txBody>
      </p:sp>
    </p:spTree>
    <p:extLst>
      <p:ext uri="{BB962C8B-B14F-4D97-AF65-F5344CB8AC3E}">
        <p14:creationId xmlns:p14="http://schemas.microsoft.com/office/powerpoint/2010/main" val="782924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ED91-68DB-0214-B65E-875D2198FA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639C6B-39C0-B80D-8128-B3AE5AEDE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72DB60-A478-F246-5732-BE4D0FC68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E74D1-07FF-B674-91A7-43BB271D3663}"/>
              </a:ext>
            </a:extLst>
          </p:cNvPr>
          <p:cNvSpPr>
            <a:spLocks noGrp="1"/>
          </p:cNvSpPr>
          <p:nvPr>
            <p:ph type="dt" sz="half" idx="10"/>
          </p:nvPr>
        </p:nvSpPr>
        <p:spPr/>
        <p:txBody>
          <a:bodyPr/>
          <a:lstStyle/>
          <a:p>
            <a:fld id="{2C0A2A93-B073-4EAA-BA33-FD159A6F51EB}" type="datetimeFigureOut">
              <a:rPr lang="en-US" smtClean="0"/>
              <a:t>9/18/2024</a:t>
            </a:fld>
            <a:endParaRPr lang="en-US"/>
          </a:p>
        </p:txBody>
      </p:sp>
      <p:sp>
        <p:nvSpPr>
          <p:cNvPr id="6" name="Footer Placeholder 5">
            <a:extLst>
              <a:ext uri="{FF2B5EF4-FFF2-40B4-BE49-F238E27FC236}">
                <a16:creationId xmlns:a16="http://schemas.microsoft.com/office/drawing/2014/main" id="{6AF0A753-0678-DC4E-3830-1418A613A1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881F5-7DCE-7F9B-1FB9-3844F75F9C6D}"/>
              </a:ext>
            </a:extLst>
          </p:cNvPr>
          <p:cNvSpPr>
            <a:spLocks noGrp="1"/>
          </p:cNvSpPr>
          <p:nvPr>
            <p:ph type="sldNum" sz="quarter" idx="12"/>
          </p:nvPr>
        </p:nvSpPr>
        <p:spPr/>
        <p:txBody>
          <a:bodyPr/>
          <a:lstStyle/>
          <a:p>
            <a:fld id="{F978FA5C-6116-465C-98FA-BCE36047A337}" type="slidenum">
              <a:rPr lang="en-US" smtClean="0"/>
              <a:t>‹#›</a:t>
            </a:fld>
            <a:endParaRPr lang="en-US"/>
          </a:p>
        </p:txBody>
      </p:sp>
    </p:spTree>
    <p:extLst>
      <p:ext uri="{BB962C8B-B14F-4D97-AF65-F5344CB8AC3E}">
        <p14:creationId xmlns:p14="http://schemas.microsoft.com/office/powerpoint/2010/main" val="4087371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BA15EC-DC5D-470E-5682-C01C0DEDCD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810A87-4CD5-FD89-D47E-6F4DA2969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4B6D1F-B002-57E4-0875-9D0A532F20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C0A2A93-B073-4EAA-BA33-FD159A6F51EB}" type="datetimeFigureOut">
              <a:rPr lang="en-US" smtClean="0"/>
              <a:t>9/18/2024</a:t>
            </a:fld>
            <a:endParaRPr lang="en-US"/>
          </a:p>
        </p:txBody>
      </p:sp>
      <p:sp>
        <p:nvSpPr>
          <p:cNvPr id="5" name="Footer Placeholder 4">
            <a:extLst>
              <a:ext uri="{FF2B5EF4-FFF2-40B4-BE49-F238E27FC236}">
                <a16:creationId xmlns:a16="http://schemas.microsoft.com/office/drawing/2014/main" id="{B1B43F56-0E79-981A-B05E-AE9599E3E1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2DA4C9D-392B-966A-1657-32F6B6A7A0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78FA5C-6116-465C-98FA-BCE36047A337}" type="slidenum">
              <a:rPr lang="en-US" smtClean="0"/>
              <a:t>‹#›</a:t>
            </a:fld>
            <a:endParaRPr lang="en-US"/>
          </a:p>
        </p:txBody>
      </p:sp>
    </p:spTree>
    <p:extLst>
      <p:ext uri="{BB962C8B-B14F-4D97-AF65-F5344CB8AC3E}">
        <p14:creationId xmlns:p14="http://schemas.microsoft.com/office/powerpoint/2010/main" val="1176283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5.pn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image" Target="../media/image20.jpe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9.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3.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540519-31CA-D22D-D0A8-E2140DB4E5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92725" y="1071319"/>
            <a:ext cx="2667000" cy="1504950"/>
          </a:xfrm>
          <a:prstGeom prst="rect">
            <a:avLst/>
          </a:prstGeom>
        </p:spPr>
      </p:pic>
      <p:cxnSp>
        <p:nvCxnSpPr>
          <p:cNvPr id="21" name="Straight Connector 20">
            <a:extLst>
              <a:ext uri="{FF2B5EF4-FFF2-40B4-BE49-F238E27FC236}">
                <a16:creationId xmlns:a16="http://schemas.microsoft.com/office/drawing/2014/main" id="{6524146C-C74C-2F48-97DA-39070D69F0E3}"/>
              </a:ext>
            </a:extLst>
          </p:cNvPr>
          <p:cNvCxnSpPr>
            <a:cxnSpLocks/>
          </p:cNvCxnSpPr>
          <p:nvPr/>
        </p:nvCxnSpPr>
        <p:spPr>
          <a:xfrm>
            <a:off x="8692896" y="950976"/>
            <a:ext cx="0" cy="5673852"/>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4"/>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1"/>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 </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DEBD36-CF05-6D7B-E2BF-31DB602E533E}"/>
              </a:ext>
            </a:extLst>
          </p:cNvPr>
          <p:cNvSpPr txBox="1"/>
          <p:nvPr/>
        </p:nvSpPr>
        <p:spPr>
          <a:xfrm>
            <a:off x="10893552" y="6440162"/>
            <a:ext cx="1298448"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1</a:t>
            </a:r>
          </a:p>
        </p:txBody>
      </p:sp>
      <p:sp>
        <p:nvSpPr>
          <p:cNvPr id="14" name="TextBox 13">
            <a:extLst>
              <a:ext uri="{FF2B5EF4-FFF2-40B4-BE49-F238E27FC236}">
                <a16:creationId xmlns:a16="http://schemas.microsoft.com/office/drawing/2014/main" id="{909619C0-024F-507D-7048-B3E9DF7FADFA}"/>
              </a:ext>
            </a:extLst>
          </p:cNvPr>
          <p:cNvSpPr txBox="1"/>
          <p:nvPr/>
        </p:nvSpPr>
        <p:spPr>
          <a:xfrm>
            <a:off x="0" y="1135880"/>
            <a:ext cx="6318504" cy="461665"/>
          </a:xfrm>
          <a:prstGeom prst="rect">
            <a:avLst/>
          </a:prstGeom>
          <a:noFill/>
        </p:spPr>
        <p:txBody>
          <a:bodyPr wrap="square" rtlCol="0">
            <a:spAutoFit/>
          </a:bodyPr>
          <a:lstStyle/>
          <a:p>
            <a:r>
              <a:rPr lang="en-US" sz="2400" dirty="0">
                <a:latin typeface="Arial Black" panose="020B0A04020102020204" pitchFamily="34" charset="0"/>
              </a:rPr>
              <a:t>Interest Meeting Agenda</a:t>
            </a:r>
          </a:p>
        </p:txBody>
      </p:sp>
      <p:sp>
        <p:nvSpPr>
          <p:cNvPr id="16" name="TextBox 15">
            <a:extLst>
              <a:ext uri="{FF2B5EF4-FFF2-40B4-BE49-F238E27FC236}">
                <a16:creationId xmlns:a16="http://schemas.microsoft.com/office/drawing/2014/main" id="{787D93FE-1E47-8C91-6944-107B9FD94A68}"/>
              </a:ext>
            </a:extLst>
          </p:cNvPr>
          <p:cNvSpPr txBox="1"/>
          <p:nvPr/>
        </p:nvSpPr>
        <p:spPr>
          <a:xfrm>
            <a:off x="67056" y="1471416"/>
            <a:ext cx="955548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Intro to Club/Meet the officers</a:t>
            </a:r>
          </a:p>
          <a:p>
            <a:pPr marL="285750" indent="-285750">
              <a:buFont typeface="Arial" panose="020B0604020202020204" pitchFamily="34" charset="0"/>
              <a:buChar char="•"/>
            </a:pPr>
            <a:r>
              <a:rPr lang="en-US" dirty="0"/>
              <a:t>Rules</a:t>
            </a:r>
          </a:p>
          <a:p>
            <a:pPr marL="285750" indent="-285750">
              <a:buFont typeface="Arial" panose="020B0604020202020204" pitchFamily="34" charset="0"/>
              <a:buChar char="•"/>
            </a:pPr>
            <a:r>
              <a:rPr lang="en-US" dirty="0"/>
              <a:t>Plans for this year</a:t>
            </a:r>
          </a:p>
          <a:p>
            <a:pPr marL="285750" indent="-285750">
              <a:buFont typeface="Arial" panose="020B0604020202020204" pitchFamily="34" charset="0"/>
              <a:buChar char="•"/>
            </a:pPr>
            <a:r>
              <a:rPr lang="en-US" dirty="0"/>
              <a:t>Structure of Meeting</a:t>
            </a:r>
          </a:p>
          <a:p>
            <a:pPr marL="285750" indent="-285750">
              <a:buFont typeface="Arial" panose="020B0604020202020204" pitchFamily="34" charset="0"/>
              <a:buChar char="•"/>
            </a:pPr>
            <a:r>
              <a:rPr lang="en-US" dirty="0"/>
              <a:t>Hackathons</a:t>
            </a:r>
          </a:p>
          <a:p>
            <a:pPr marL="285750" indent="-285750">
              <a:buFont typeface="Arial" panose="020B0604020202020204" pitchFamily="34" charset="0"/>
              <a:buChar char="•"/>
            </a:pPr>
            <a:r>
              <a:rPr lang="en-US" dirty="0"/>
              <a:t>Software</a:t>
            </a:r>
          </a:p>
          <a:p>
            <a:pPr marL="285750" indent="-285750">
              <a:buFont typeface="Arial" panose="020B0604020202020204" pitchFamily="34" charset="0"/>
              <a:buChar char="•"/>
            </a:pPr>
            <a:r>
              <a:rPr lang="en-US" dirty="0"/>
              <a:t>Hack Club Affiliation </a:t>
            </a:r>
          </a:p>
        </p:txBody>
      </p:sp>
      <p:cxnSp>
        <p:nvCxnSpPr>
          <p:cNvPr id="18" name="Straight Connector 17">
            <a:extLst>
              <a:ext uri="{FF2B5EF4-FFF2-40B4-BE49-F238E27FC236}">
                <a16:creationId xmlns:a16="http://schemas.microsoft.com/office/drawing/2014/main" id="{1DB7C5C7-73FF-914D-7DD4-1E2E70AF5C08}"/>
              </a:ext>
            </a:extLst>
          </p:cNvPr>
          <p:cNvCxnSpPr>
            <a:cxnSpLocks/>
          </p:cNvCxnSpPr>
          <p:nvPr/>
        </p:nvCxnSpPr>
        <p:spPr>
          <a:xfrm>
            <a:off x="0" y="3438144"/>
            <a:ext cx="12192000"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7" name="Picture 26" descr="A fish with a black background&#10;&#10;Description automatically generated">
            <a:extLst>
              <a:ext uri="{FF2B5EF4-FFF2-40B4-BE49-F238E27FC236}">
                <a16:creationId xmlns:a16="http://schemas.microsoft.com/office/drawing/2014/main" id="{CC16411C-7ED0-87B5-7BE7-E3A7866D38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5690" y="1017805"/>
            <a:ext cx="2402051" cy="2402051"/>
          </a:xfrm>
          <a:prstGeom prst="rect">
            <a:avLst/>
          </a:prstGeom>
        </p:spPr>
      </p:pic>
      <p:pic>
        <p:nvPicPr>
          <p:cNvPr id="30" name="Picture 29" descr="A qr code with a square logo&#10;&#10;Description automatically generated">
            <a:extLst>
              <a:ext uri="{FF2B5EF4-FFF2-40B4-BE49-F238E27FC236}">
                <a16:creationId xmlns:a16="http://schemas.microsoft.com/office/drawing/2014/main" id="{E3182385-7603-0442-881D-D36028056C62}"/>
              </a:ext>
            </a:extLst>
          </p:cNvPr>
          <p:cNvPicPr>
            <a:picLocks noChangeAspect="1"/>
          </p:cNvPicPr>
          <p:nvPr/>
        </p:nvPicPr>
        <p:blipFill rotWithShape="1">
          <a:blip r:embed="rId6">
            <a:extLst>
              <a:ext uri="{28A0092B-C50C-407E-A947-70E740481C1C}">
                <a14:useLocalDpi xmlns:a14="http://schemas.microsoft.com/office/drawing/2010/main" val="0"/>
              </a:ext>
            </a:extLst>
          </a:blip>
          <a:srcRect l="21089" t="26057" r="21515" b="36055"/>
          <a:stretch/>
        </p:blipFill>
        <p:spPr>
          <a:xfrm>
            <a:off x="9174090" y="3492542"/>
            <a:ext cx="2536717" cy="2819768"/>
          </a:xfrm>
          <a:prstGeom prst="rect">
            <a:avLst/>
          </a:prstGeom>
        </p:spPr>
      </p:pic>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45" name="TextBox 44">
            <a:extLst>
              <a:ext uri="{FF2B5EF4-FFF2-40B4-BE49-F238E27FC236}">
                <a16:creationId xmlns:a16="http://schemas.microsoft.com/office/drawing/2014/main" id="{33C78CED-64FD-721B-4CE0-7F2BD385C084}"/>
              </a:ext>
            </a:extLst>
          </p:cNvPr>
          <p:cNvSpPr txBox="1"/>
          <p:nvPr/>
        </p:nvSpPr>
        <p:spPr>
          <a:xfrm>
            <a:off x="67056" y="3551450"/>
            <a:ext cx="6318504" cy="461665"/>
          </a:xfrm>
          <a:prstGeom prst="rect">
            <a:avLst/>
          </a:prstGeom>
          <a:noFill/>
        </p:spPr>
        <p:txBody>
          <a:bodyPr wrap="square" rtlCol="0">
            <a:spAutoFit/>
          </a:bodyPr>
          <a:lstStyle/>
          <a:p>
            <a:r>
              <a:rPr lang="en-US" sz="2400" dirty="0">
                <a:latin typeface="Arial Black" panose="020B0A04020102020204" pitchFamily="34" charset="0"/>
              </a:rPr>
              <a:t>Important Announcements</a:t>
            </a:r>
          </a:p>
        </p:txBody>
      </p:sp>
      <p:sp>
        <p:nvSpPr>
          <p:cNvPr id="46" name="TextBox 45">
            <a:extLst>
              <a:ext uri="{FF2B5EF4-FFF2-40B4-BE49-F238E27FC236}">
                <a16:creationId xmlns:a16="http://schemas.microsoft.com/office/drawing/2014/main" id="{D8F22290-ECBB-6B76-E9ED-C9F64CC6BA28}"/>
              </a:ext>
            </a:extLst>
          </p:cNvPr>
          <p:cNvSpPr txBox="1"/>
          <p:nvPr/>
        </p:nvSpPr>
        <p:spPr>
          <a:xfrm>
            <a:off x="146303" y="3909724"/>
            <a:ext cx="8065399" cy="2585323"/>
          </a:xfrm>
          <a:prstGeom prst="rect">
            <a:avLst/>
          </a:prstGeom>
          <a:noFill/>
        </p:spPr>
        <p:txBody>
          <a:bodyPr wrap="square" rtlCol="0">
            <a:spAutoFit/>
          </a:bodyPr>
          <a:lstStyle/>
          <a:p>
            <a:r>
              <a:rPr lang="en-US" dirty="0"/>
              <a:t>Welcome to the interest meeting for the Barracoders Club 24-25 school year, this PowerPoint will be on our site after the meeting is over.</a:t>
            </a:r>
          </a:p>
          <a:p>
            <a:endParaRPr lang="en-US" dirty="0"/>
          </a:p>
          <a:p>
            <a:r>
              <a:rPr lang="en-US" b="1" dirty="0"/>
              <a:t>Important Links:</a:t>
            </a:r>
          </a:p>
          <a:p>
            <a:r>
              <a:rPr lang="en-US" dirty="0"/>
              <a:t>barracoders.com, hackclub.com, github.com/Barracoders</a:t>
            </a:r>
          </a:p>
          <a:p>
            <a:endParaRPr lang="en-US" dirty="0"/>
          </a:p>
          <a:p>
            <a:r>
              <a:rPr lang="en-US" b="1" dirty="0"/>
              <a:t>Next Meeting:  9/26</a:t>
            </a:r>
          </a:p>
          <a:p>
            <a:r>
              <a:rPr lang="en-US" dirty="0"/>
              <a:t>**Make sure you have a signed permission slip turned in**</a:t>
            </a:r>
          </a:p>
          <a:p>
            <a:endParaRPr lang="en-US" dirty="0"/>
          </a:p>
        </p:txBody>
      </p:sp>
      <p:pic>
        <p:nvPicPr>
          <p:cNvPr id="2" name="Picture 1" descr="A fish with a black background&#10;&#10;Description automatically generated">
            <a:extLst>
              <a:ext uri="{FF2B5EF4-FFF2-40B4-BE49-F238E27FC236}">
                <a16:creationId xmlns:a16="http://schemas.microsoft.com/office/drawing/2014/main" id="{8D8896F4-A651-6617-7EE7-DC298D3D15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spTree>
    <p:extLst>
      <p:ext uri="{BB962C8B-B14F-4D97-AF65-F5344CB8AC3E}">
        <p14:creationId xmlns:p14="http://schemas.microsoft.com/office/powerpoint/2010/main" val="3028860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2"/>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5" name="TextBox 4">
            <a:extLst>
              <a:ext uri="{FF2B5EF4-FFF2-40B4-BE49-F238E27FC236}">
                <a16:creationId xmlns:a16="http://schemas.microsoft.com/office/drawing/2014/main" id="{F9A2014C-6BC0-A053-2906-F3E83D45BCD9}"/>
              </a:ext>
            </a:extLst>
          </p:cNvPr>
          <p:cNvSpPr txBox="1"/>
          <p:nvPr/>
        </p:nvSpPr>
        <p:spPr>
          <a:xfrm>
            <a:off x="4294483" y="1265255"/>
            <a:ext cx="3603033" cy="923330"/>
          </a:xfrm>
          <a:prstGeom prst="rect">
            <a:avLst/>
          </a:prstGeom>
          <a:noFill/>
        </p:spPr>
        <p:txBody>
          <a:bodyPr wrap="square" rtlCol="0">
            <a:spAutoFit/>
          </a:bodyPr>
          <a:lstStyle/>
          <a:p>
            <a:r>
              <a:rPr lang="en-US" sz="5400" dirty="0">
                <a:latin typeface="Arial Black" panose="020B0A04020102020204" pitchFamily="34" charset="0"/>
              </a:rPr>
              <a:t>Software</a:t>
            </a:r>
          </a:p>
        </p:txBody>
      </p:sp>
      <p:sp>
        <p:nvSpPr>
          <p:cNvPr id="4" name="TextBox 3">
            <a:extLst>
              <a:ext uri="{FF2B5EF4-FFF2-40B4-BE49-F238E27FC236}">
                <a16:creationId xmlns:a16="http://schemas.microsoft.com/office/drawing/2014/main" id="{14216D8A-8EEE-CCAA-A103-83DF3186BAF3}"/>
              </a:ext>
            </a:extLst>
          </p:cNvPr>
          <p:cNvSpPr txBox="1"/>
          <p:nvPr/>
        </p:nvSpPr>
        <p:spPr>
          <a:xfrm>
            <a:off x="10769600" y="6440162"/>
            <a:ext cx="1422400"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10</a:t>
            </a:r>
          </a:p>
        </p:txBody>
      </p:sp>
      <p:pic>
        <p:nvPicPr>
          <p:cNvPr id="9" name="Picture 2" descr="UBC GitHub Instructor Guide | Learning Technology Hub">
            <a:extLst>
              <a:ext uri="{FF2B5EF4-FFF2-40B4-BE49-F238E27FC236}">
                <a16:creationId xmlns:a16="http://schemas.microsoft.com/office/drawing/2014/main" id="{0B53DACC-4C40-EF8C-024B-2B1BBDA58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06" y="2464436"/>
            <a:ext cx="2901469" cy="163207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E53160E0-BE29-5A0C-20EB-E2558768B21B}"/>
              </a:ext>
            </a:extLst>
          </p:cNvPr>
          <p:cNvCxnSpPr>
            <a:cxnSpLocks/>
          </p:cNvCxnSpPr>
          <p:nvPr/>
        </p:nvCxnSpPr>
        <p:spPr>
          <a:xfrm flipV="1">
            <a:off x="6096000" y="2415929"/>
            <a:ext cx="0" cy="3975727"/>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B4626C9-D673-50F4-CC24-D6A6994EE7E1}"/>
              </a:ext>
            </a:extLst>
          </p:cNvPr>
          <p:cNvCxnSpPr>
            <a:cxnSpLocks/>
          </p:cNvCxnSpPr>
          <p:nvPr/>
        </p:nvCxnSpPr>
        <p:spPr>
          <a:xfrm flipV="1">
            <a:off x="9183624" y="2415929"/>
            <a:ext cx="0" cy="3975727"/>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7954B0F-17D4-33A1-9FB4-579AB28A17E4}"/>
              </a:ext>
            </a:extLst>
          </p:cNvPr>
          <p:cNvCxnSpPr>
            <a:cxnSpLocks/>
          </p:cNvCxnSpPr>
          <p:nvPr/>
        </p:nvCxnSpPr>
        <p:spPr>
          <a:xfrm flipV="1">
            <a:off x="3063980" y="2415929"/>
            <a:ext cx="0" cy="3975727"/>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C2DD44D-18A9-1782-02AE-5A5258DFDF31}"/>
              </a:ext>
            </a:extLst>
          </p:cNvPr>
          <p:cNvCxnSpPr>
            <a:cxnSpLocks/>
          </p:cNvCxnSpPr>
          <p:nvPr/>
        </p:nvCxnSpPr>
        <p:spPr>
          <a:xfrm flipH="1">
            <a:off x="0" y="2396443"/>
            <a:ext cx="12192000" cy="19486"/>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056" name="Picture 8">
            <a:extLst>
              <a:ext uri="{FF2B5EF4-FFF2-40B4-BE49-F238E27FC236}">
                <a16:creationId xmlns:a16="http://schemas.microsoft.com/office/drawing/2014/main" id="{5836D111-E418-0EDE-603B-D3AE080F58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68"/>
          <a:stretch/>
        </p:blipFill>
        <p:spPr bwMode="auto">
          <a:xfrm>
            <a:off x="3323060" y="3583285"/>
            <a:ext cx="2569465" cy="6609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lolearn: Learn to Code">
            <a:extLst>
              <a:ext uri="{FF2B5EF4-FFF2-40B4-BE49-F238E27FC236}">
                <a16:creationId xmlns:a16="http://schemas.microsoft.com/office/drawing/2014/main" id="{94F7B566-C41E-6409-9E67-43D4B904B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7504" y="2261617"/>
            <a:ext cx="1560576" cy="15605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litch Logo and symbol, meaning, history, PNG, brand">
            <a:extLst>
              <a:ext uri="{FF2B5EF4-FFF2-40B4-BE49-F238E27FC236}">
                <a16:creationId xmlns:a16="http://schemas.microsoft.com/office/drawing/2014/main" id="{6892F866-45C8-E5F9-DD6B-A51561EEBF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0837" r="73070" b="28769"/>
          <a:stretch/>
        </p:blipFill>
        <p:spPr bwMode="auto">
          <a:xfrm>
            <a:off x="6859524" y="2396443"/>
            <a:ext cx="1560577" cy="131673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Glitch Logo and symbol, meaning, history, PNG, brand">
            <a:extLst>
              <a:ext uri="{FF2B5EF4-FFF2-40B4-BE49-F238E27FC236}">
                <a16:creationId xmlns:a16="http://schemas.microsoft.com/office/drawing/2014/main" id="{28D18892-8456-58D7-7A0D-3530CFDD55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475" t="31913" b="30533"/>
          <a:stretch/>
        </p:blipFill>
        <p:spPr bwMode="auto">
          <a:xfrm>
            <a:off x="6716453" y="3590923"/>
            <a:ext cx="1846718" cy="5531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plit - Wikipedia">
            <a:extLst>
              <a:ext uri="{FF2B5EF4-FFF2-40B4-BE49-F238E27FC236}">
                <a16:creationId xmlns:a16="http://schemas.microsoft.com/office/drawing/2014/main" id="{C7F8B9E1-8F86-E387-CF4E-CCC5F8A2F2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7148" y="2285973"/>
            <a:ext cx="1446693" cy="144669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ython Jobs at Replit | Consider">
            <a:extLst>
              <a:ext uri="{FF2B5EF4-FFF2-40B4-BE49-F238E27FC236}">
                <a16:creationId xmlns:a16="http://schemas.microsoft.com/office/drawing/2014/main" id="{3489E8B2-9258-3CCE-70AE-6FA159F65C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564" t="25279" b="29062"/>
          <a:stretch/>
        </p:blipFill>
        <p:spPr bwMode="auto">
          <a:xfrm>
            <a:off x="9663592" y="3429000"/>
            <a:ext cx="2048441" cy="86081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23E8B55F-7EF1-26FC-1D9B-09E82BA55862}"/>
              </a:ext>
            </a:extLst>
          </p:cNvPr>
          <p:cNvSpPr txBox="1"/>
          <p:nvPr/>
        </p:nvSpPr>
        <p:spPr>
          <a:xfrm>
            <a:off x="-2560" y="4139864"/>
            <a:ext cx="3177007" cy="2246769"/>
          </a:xfrm>
          <a:prstGeom prst="rect">
            <a:avLst/>
          </a:prstGeom>
          <a:noFill/>
        </p:spPr>
        <p:txBody>
          <a:bodyPr wrap="square" rtlCol="0">
            <a:spAutoFit/>
          </a:bodyPr>
          <a:lstStyle/>
          <a:p>
            <a:r>
              <a:rPr lang="en-US" sz="2000" dirty="0"/>
              <a:t>Using for everyone to keep their projects in and can publish them using GitHub pages. Also used for team projects and hosting our website. We have an organization made already.</a:t>
            </a:r>
          </a:p>
        </p:txBody>
      </p:sp>
      <p:sp>
        <p:nvSpPr>
          <p:cNvPr id="37" name="TextBox 36">
            <a:extLst>
              <a:ext uri="{FF2B5EF4-FFF2-40B4-BE49-F238E27FC236}">
                <a16:creationId xmlns:a16="http://schemas.microsoft.com/office/drawing/2014/main" id="{B615EAC5-61B3-ACA1-E3BC-58ABFB600154}"/>
              </a:ext>
            </a:extLst>
          </p:cNvPr>
          <p:cNvSpPr txBox="1"/>
          <p:nvPr/>
        </p:nvSpPr>
        <p:spPr>
          <a:xfrm>
            <a:off x="3030740" y="4130796"/>
            <a:ext cx="3073809" cy="2246769"/>
          </a:xfrm>
          <a:prstGeom prst="rect">
            <a:avLst/>
          </a:prstGeom>
          <a:noFill/>
        </p:spPr>
        <p:txBody>
          <a:bodyPr wrap="square" rtlCol="0">
            <a:spAutoFit/>
          </a:bodyPr>
          <a:lstStyle/>
          <a:p>
            <a:r>
              <a:rPr lang="en-US" sz="2000" dirty="0"/>
              <a:t>Sololearn is a platform used to learn programing languages in a Duolingo style, we recommend everyone uses to learn the language they want to. Also has a streak system.</a:t>
            </a:r>
          </a:p>
        </p:txBody>
      </p:sp>
      <p:sp>
        <p:nvSpPr>
          <p:cNvPr id="38" name="TextBox 37">
            <a:extLst>
              <a:ext uri="{FF2B5EF4-FFF2-40B4-BE49-F238E27FC236}">
                <a16:creationId xmlns:a16="http://schemas.microsoft.com/office/drawing/2014/main" id="{B21155CF-A9C8-EF3B-352D-0A7EF011DDBC}"/>
              </a:ext>
            </a:extLst>
          </p:cNvPr>
          <p:cNvSpPr txBox="1"/>
          <p:nvPr/>
        </p:nvSpPr>
        <p:spPr>
          <a:xfrm>
            <a:off x="6094720" y="4130796"/>
            <a:ext cx="3177007" cy="2246769"/>
          </a:xfrm>
          <a:prstGeom prst="rect">
            <a:avLst/>
          </a:prstGeom>
          <a:noFill/>
        </p:spPr>
        <p:txBody>
          <a:bodyPr wrap="square" rtlCol="0">
            <a:spAutoFit/>
          </a:bodyPr>
          <a:lstStyle/>
          <a:p>
            <a:r>
              <a:rPr lang="en-US" sz="2000" dirty="0"/>
              <a:t>**For Web Developers</a:t>
            </a:r>
          </a:p>
          <a:p>
            <a:r>
              <a:rPr lang="en-US" sz="2000" dirty="0"/>
              <a:t>A great program for coding websites (HTML/CSS and JavaScript, React, NodeJS, or PHP) and will host them for free with the ending of .glitch.me.</a:t>
            </a:r>
          </a:p>
        </p:txBody>
      </p:sp>
      <p:sp>
        <p:nvSpPr>
          <p:cNvPr id="39" name="TextBox 38">
            <a:extLst>
              <a:ext uri="{FF2B5EF4-FFF2-40B4-BE49-F238E27FC236}">
                <a16:creationId xmlns:a16="http://schemas.microsoft.com/office/drawing/2014/main" id="{4E1B8EDF-0961-8C2E-FE05-1960F016EC34}"/>
              </a:ext>
            </a:extLst>
          </p:cNvPr>
          <p:cNvSpPr txBox="1"/>
          <p:nvPr/>
        </p:nvSpPr>
        <p:spPr>
          <a:xfrm>
            <a:off x="9175075" y="4130796"/>
            <a:ext cx="3016925" cy="2246769"/>
          </a:xfrm>
          <a:prstGeom prst="rect">
            <a:avLst/>
          </a:prstGeom>
          <a:noFill/>
        </p:spPr>
        <p:txBody>
          <a:bodyPr wrap="square" rtlCol="0">
            <a:spAutoFit/>
          </a:bodyPr>
          <a:lstStyle/>
          <a:p>
            <a:r>
              <a:rPr lang="en-US" sz="2000" dirty="0"/>
              <a:t>**For Everything else</a:t>
            </a:r>
          </a:p>
          <a:p>
            <a:r>
              <a:rPr lang="en-US" sz="2000" dirty="0"/>
              <a:t>An online code editor that can display your projects, support a lot of languages including Python, Java, C/C#/C++, Swift, Ruby and much more.</a:t>
            </a:r>
          </a:p>
        </p:txBody>
      </p:sp>
      <p:pic>
        <p:nvPicPr>
          <p:cNvPr id="40" name="Picture 39" descr="A fish with a black background&#10;&#10;Description automatically generated">
            <a:extLst>
              <a:ext uri="{FF2B5EF4-FFF2-40B4-BE49-F238E27FC236}">
                <a16:creationId xmlns:a16="http://schemas.microsoft.com/office/drawing/2014/main" id="{E5688EBD-1A41-0B99-51D2-BF191A8EE1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spTree>
    <p:extLst>
      <p:ext uri="{BB962C8B-B14F-4D97-AF65-F5344CB8AC3E}">
        <p14:creationId xmlns:p14="http://schemas.microsoft.com/office/powerpoint/2010/main" val="3207020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51F1B5-EF18-A7F8-3A63-A262CC660886}"/>
              </a:ext>
            </a:extLst>
          </p:cNvPr>
          <p:cNvPicPr>
            <a:picLocks noChangeAspect="1"/>
          </p:cNvPicPr>
          <p:nvPr/>
        </p:nvPicPr>
        <p:blipFill>
          <a:blip r:embed="rId2"/>
          <a:stretch>
            <a:fillRect/>
          </a:stretch>
        </p:blipFill>
        <p:spPr>
          <a:xfrm>
            <a:off x="7707510" y="2115416"/>
            <a:ext cx="4395590" cy="4199608"/>
          </a:xfrm>
          <a:prstGeom prst="rect">
            <a:avLst/>
          </a:prstGeom>
        </p:spPr>
      </p:pic>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3"/>
          <a:stretch>
            <a:fillRect/>
          </a:stretch>
        </p:blipFill>
        <p:spPr>
          <a:xfrm>
            <a:off x="0" y="0"/>
            <a:ext cx="12192000" cy="1066949"/>
          </a:xfrm>
          <a:prstGeom prst="rect">
            <a:avLst/>
          </a:prstGeom>
        </p:spPr>
      </p:pic>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5" name="TextBox 4">
            <a:extLst>
              <a:ext uri="{FF2B5EF4-FFF2-40B4-BE49-F238E27FC236}">
                <a16:creationId xmlns:a16="http://schemas.microsoft.com/office/drawing/2014/main" id="{F9A2014C-6BC0-A053-2906-F3E83D45BCD9}"/>
              </a:ext>
            </a:extLst>
          </p:cNvPr>
          <p:cNvSpPr txBox="1"/>
          <p:nvPr/>
        </p:nvSpPr>
        <p:spPr>
          <a:xfrm>
            <a:off x="0" y="1115455"/>
            <a:ext cx="8270036" cy="923330"/>
          </a:xfrm>
          <a:prstGeom prst="rect">
            <a:avLst/>
          </a:prstGeom>
          <a:noFill/>
        </p:spPr>
        <p:txBody>
          <a:bodyPr wrap="square" rtlCol="0">
            <a:spAutoFit/>
          </a:bodyPr>
          <a:lstStyle/>
          <a:p>
            <a:r>
              <a:rPr lang="en-US" sz="5400" dirty="0">
                <a:latin typeface="Arial Black" panose="020B0A04020102020204" pitchFamily="34" charset="0"/>
              </a:rPr>
              <a:t>Hack Club Affiliation</a:t>
            </a:r>
          </a:p>
        </p:txBody>
      </p:sp>
      <p:sp>
        <p:nvSpPr>
          <p:cNvPr id="2" name="TextBox 1">
            <a:extLst>
              <a:ext uri="{FF2B5EF4-FFF2-40B4-BE49-F238E27FC236}">
                <a16:creationId xmlns:a16="http://schemas.microsoft.com/office/drawing/2014/main" id="{3F404D5F-2B9F-D574-F0E2-BF2DCC4B68A1}"/>
              </a:ext>
            </a:extLst>
          </p:cNvPr>
          <p:cNvSpPr txBox="1"/>
          <p:nvPr/>
        </p:nvSpPr>
        <p:spPr>
          <a:xfrm>
            <a:off x="10769600" y="6440162"/>
            <a:ext cx="1422400"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11</a:t>
            </a:r>
          </a:p>
        </p:txBody>
      </p:sp>
      <p:pic>
        <p:nvPicPr>
          <p:cNvPr id="3" name="Graphic 2">
            <a:extLst>
              <a:ext uri="{FF2B5EF4-FFF2-40B4-BE49-F238E27FC236}">
                <a16:creationId xmlns:a16="http://schemas.microsoft.com/office/drawing/2014/main" id="{0F992838-7E3C-2F18-0737-71F56A387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6100" y="958794"/>
            <a:ext cx="2667000" cy="1504950"/>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pic>
        <p:nvPicPr>
          <p:cNvPr id="13" name="Picture 12">
            <a:extLst>
              <a:ext uri="{FF2B5EF4-FFF2-40B4-BE49-F238E27FC236}">
                <a16:creationId xmlns:a16="http://schemas.microsoft.com/office/drawing/2014/main" id="{9B0DA7D2-4551-D3AF-BAD7-B496F583CF7F}"/>
              </a:ext>
            </a:extLst>
          </p:cNvPr>
          <p:cNvPicPr>
            <a:picLocks noChangeAspect="1"/>
          </p:cNvPicPr>
          <p:nvPr/>
        </p:nvPicPr>
        <p:blipFill>
          <a:blip r:embed="rId6"/>
          <a:stretch>
            <a:fillRect/>
          </a:stretch>
        </p:blipFill>
        <p:spPr>
          <a:xfrm>
            <a:off x="0" y="1926504"/>
            <a:ext cx="7707510" cy="2637284"/>
          </a:xfrm>
          <a:prstGeom prst="rect">
            <a:avLst/>
          </a:prstGeom>
        </p:spPr>
      </p:pic>
      <p:pic>
        <p:nvPicPr>
          <p:cNvPr id="15" name="Picture 14">
            <a:extLst>
              <a:ext uri="{FF2B5EF4-FFF2-40B4-BE49-F238E27FC236}">
                <a16:creationId xmlns:a16="http://schemas.microsoft.com/office/drawing/2014/main" id="{6CDE20CE-A2C3-D57B-6B9D-BDFC9E901E16}"/>
              </a:ext>
            </a:extLst>
          </p:cNvPr>
          <p:cNvPicPr>
            <a:picLocks noChangeAspect="1"/>
          </p:cNvPicPr>
          <p:nvPr/>
        </p:nvPicPr>
        <p:blipFill rotWithShape="1">
          <a:blip r:embed="rId7"/>
          <a:srcRect l="2532"/>
          <a:stretch/>
        </p:blipFill>
        <p:spPr>
          <a:xfrm>
            <a:off x="0" y="4451506"/>
            <a:ext cx="6131151" cy="1863518"/>
          </a:xfrm>
          <a:prstGeom prst="rect">
            <a:avLst/>
          </a:prstGeom>
        </p:spPr>
      </p:pic>
      <p:sp>
        <p:nvSpPr>
          <p:cNvPr id="16" name="Rectangle 15">
            <a:extLst>
              <a:ext uri="{FF2B5EF4-FFF2-40B4-BE49-F238E27FC236}">
                <a16:creationId xmlns:a16="http://schemas.microsoft.com/office/drawing/2014/main" id="{406FAE3E-C046-DCAD-C6F5-3CA23147C999}"/>
              </a:ext>
            </a:extLst>
          </p:cNvPr>
          <p:cNvSpPr/>
          <p:nvPr/>
        </p:nvSpPr>
        <p:spPr>
          <a:xfrm>
            <a:off x="7384026" y="4019276"/>
            <a:ext cx="403122" cy="51339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266710F3-9CEE-E40B-7296-5F3B93CB06A2}"/>
              </a:ext>
            </a:extLst>
          </p:cNvPr>
          <p:cNvSpPr/>
          <p:nvPr/>
        </p:nvSpPr>
        <p:spPr>
          <a:xfrm>
            <a:off x="7580671" y="5450795"/>
            <a:ext cx="328400" cy="51339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3B50307A-5048-05E5-1AE8-83D9219D71DB}"/>
              </a:ext>
            </a:extLst>
          </p:cNvPr>
          <p:cNvSpPr/>
          <p:nvPr/>
        </p:nvSpPr>
        <p:spPr>
          <a:xfrm>
            <a:off x="5969409" y="5144902"/>
            <a:ext cx="403122" cy="51339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BC5AF929-9DCB-A680-9A33-BCCD8B11D127}"/>
              </a:ext>
            </a:extLst>
          </p:cNvPr>
          <p:cNvPicPr>
            <a:picLocks noChangeAspect="1"/>
          </p:cNvPicPr>
          <p:nvPr/>
        </p:nvPicPr>
        <p:blipFill>
          <a:blip r:embed="rId8"/>
          <a:stretch>
            <a:fillRect/>
          </a:stretch>
        </p:blipFill>
        <p:spPr>
          <a:xfrm>
            <a:off x="5972186" y="4137341"/>
            <a:ext cx="1735324" cy="2190492"/>
          </a:xfrm>
          <a:prstGeom prst="rect">
            <a:avLst/>
          </a:prstGeom>
        </p:spPr>
      </p:pic>
      <p:pic>
        <p:nvPicPr>
          <p:cNvPr id="9" name="Picture 8" descr="A fish with a black background&#10;&#10;Description automatically generated">
            <a:extLst>
              <a:ext uri="{FF2B5EF4-FFF2-40B4-BE49-F238E27FC236}">
                <a16:creationId xmlns:a16="http://schemas.microsoft.com/office/drawing/2014/main" id="{92A01573-647F-B605-885C-DBD2A71066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spTree>
    <p:extLst>
      <p:ext uri="{BB962C8B-B14F-4D97-AF65-F5344CB8AC3E}">
        <p14:creationId xmlns:p14="http://schemas.microsoft.com/office/powerpoint/2010/main" val="355973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D7B1324-2201-1614-BCB4-3987FB4E3C65}"/>
              </a:ext>
            </a:extLst>
          </p:cNvPr>
          <p:cNvPicPr>
            <a:picLocks noChangeAspect="1"/>
          </p:cNvPicPr>
          <p:nvPr/>
        </p:nvPicPr>
        <p:blipFill rotWithShape="1">
          <a:blip r:embed="rId2"/>
          <a:srcRect b="1548"/>
          <a:stretch/>
        </p:blipFill>
        <p:spPr>
          <a:xfrm>
            <a:off x="7289139" y="2119883"/>
            <a:ext cx="4894936" cy="4223265"/>
          </a:xfrm>
          <a:prstGeom prst="rect">
            <a:avLst/>
          </a:prstGeom>
        </p:spPr>
      </p:pic>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3"/>
          <a:stretch>
            <a:fillRect/>
          </a:stretch>
        </p:blipFill>
        <p:spPr>
          <a:xfrm>
            <a:off x="0" y="0"/>
            <a:ext cx="12192000" cy="1066949"/>
          </a:xfrm>
          <a:prstGeom prst="rect">
            <a:avLst/>
          </a:prstGeom>
        </p:spPr>
      </p:pic>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5" name="TextBox 4">
            <a:extLst>
              <a:ext uri="{FF2B5EF4-FFF2-40B4-BE49-F238E27FC236}">
                <a16:creationId xmlns:a16="http://schemas.microsoft.com/office/drawing/2014/main" id="{F9A2014C-6BC0-A053-2906-F3E83D45BCD9}"/>
              </a:ext>
            </a:extLst>
          </p:cNvPr>
          <p:cNvSpPr txBox="1"/>
          <p:nvPr/>
        </p:nvSpPr>
        <p:spPr>
          <a:xfrm>
            <a:off x="0" y="1115455"/>
            <a:ext cx="8270036" cy="923330"/>
          </a:xfrm>
          <a:prstGeom prst="rect">
            <a:avLst/>
          </a:prstGeom>
          <a:noFill/>
        </p:spPr>
        <p:txBody>
          <a:bodyPr wrap="square" rtlCol="0">
            <a:spAutoFit/>
          </a:bodyPr>
          <a:lstStyle/>
          <a:p>
            <a:r>
              <a:rPr lang="en-US" sz="5400" dirty="0">
                <a:latin typeface="Arial Black" panose="020B0A04020102020204" pitchFamily="34" charset="0"/>
              </a:rPr>
              <a:t>Hack Club Perks</a:t>
            </a:r>
          </a:p>
        </p:txBody>
      </p:sp>
      <p:sp>
        <p:nvSpPr>
          <p:cNvPr id="2" name="TextBox 1">
            <a:extLst>
              <a:ext uri="{FF2B5EF4-FFF2-40B4-BE49-F238E27FC236}">
                <a16:creationId xmlns:a16="http://schemas.microsoft.com/office/drawing/2014/main" id="{3F404D5F-2B9F-D574-F0E2-BF2DCC4B68A1}"/>
              </a:ext>
            </a:extLst>
          </p:cNvPr>
          <p:cNvSpPr txBox="1"/>
          <p:nvPr/>
        </p:nvSpPr>
        <p:spPr>
          <a:xfrm>
            <a:off x="10769600" y="6440162"/>
            <a:ext cx="1422400"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12</a:t>
            </a:r>
          </a:p>
        </p:txBody>
      </p:sp>
      <p:pic>
        <p:nvPicPr>
          <p:cNvPr id="3" name="Graphic 2">
            <a:extLst>
              <a:ext uri="{FF2B5EF4-FFF2-40B4-BE49-F238E27FC236}">
                <a16:creationId xmlns:a16="http://schemas.microsoft.com/office/drawing/2014/main" id="{0F992838-7E3C-2F18-0737-71F56A387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6100" y="958794"/>
            <a:ext cx="2667000" cy="1504950"/>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8" name="Rectangle 17">
            <a:extLst>
              <a:ext uri="{FF2B5EF4-FFF2-40B4-BE49-F238E27FC236}">
                <a16:creationId xmlns:a16="http://schemas.microsoft.com/office/drawing/2014/main" id="{3B50307A-5048-05E5-1AE8-83D9219D71DB}"/>
              </a:ext>
            </a:extLst>
          </p:cNvPr>
          <p:cNvSpPr/>
          <p:nvPr/>
        </p:nvSpPr>
        <p:spPr>
          <a:xfrm>
            <a:off x="5969409" y="5144902"/>
            <a:ext cx="403122" cy="51339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descr="A fish with a black background&#10;&#10;Description automatically generated">
            <a:extLst>
              <a:ext uri="{FF2B5EF4-FFF2-40B4-BE49-F238E27FC236}">
                <a16:creationId xmlns:a16="http://schemas.microsoft.com/office/drawing/2014/main" id="{92A01573-647F-B605-885C-DBD2A71066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pic>
        <p:nvPicPr>
          <p:cNvPr id="29" name="Picture 28">
            <a:extLst>
              <a:ext uri="{FF2B5EF4-FFF2-40B4-BE49-F238E27FC236}">
                <a16:creationId xmlns:a16="http://schemas.microsoft.com/office/drawing/2014/main" id="{CED8125E-068C-F27C-23C4-C82664BEF04C}"/>
              </a:ext>
            </a:extLst>
          </p:cNvPr>
          <p:cNvPicPr>
            <a:picLocks noChangeAspect="1"/>
          </p:cNvPicPr>
          <p:nvPr/>
        </p:nvPicPr>
        <p:blipFill>
          <a:blip r:embed="rId7"/>
          <a:stretch>
            <a:fillRect/>
          </a:stretch>
        </p:blipFill>
        <p:spPr>
          <a:xfrm>
            <a:off x="7925" y="2144137"/>
            <a:ext cx="7287201" cy="4223265"/>
          </a:xfrm>
          <a:prstGeom prst="rect">
            <a:avLst/>
          </a:prstGeom>
        </p:spPr>
      </p:pic>
    </p:spTree>
    <p:extLst>
      <p:ext uri="{BB962C8B-B14F-4D97-AF65-F5344CB8AC3E}">
        <p14:creationId xmlns:p14="http://schemas.microsoft.com/office/powerpoint/2010/main" val="34540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2"/>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5" name="TextBox 4">
            <a:extLst>
              <a:ext uri="{FF2B5EF4-FFF2-40B4-BE49-F238E27FC236}">
                <a16:creationId xmlns:a16="http://schemas.microsoft.com/office/drawing/2014/main" id="{F9A2014C-6BC0-A053-2906-F3E83D45BCD9}"/>
              </a:ext>
            </a:extLst>
          </p:cNvPr>
          <p:cNvSpPr txBox="1"/>
          <p:nvPr/>
        </p:nvSpPr>
        <p:spPr>
          <a:xfrm>
            <a:off x="2909241" y="1917579"/>
            <a:ext cx="6373517" cy="923330"/>
          </a:xfrm>
          <a:prstGeom prst="rect">
            <a:avLst/>
          </a:prstGeom>
          <a:noFill/>
        </p:spPr>
        <p:txBody>
          <a:bodyPr wrap="square" rtlCol="0">
            <a:spAutoFit/>
          </a:bodyPr>
          <a:lstStyle/>
          <a:p>
            <a:r>
              <a:rPr lang="en-US" sz="5400" dirty="0">
                <a:latin typeface="Arial Black" panose="020B0A04020102020204" pitchFamily="34" charset="0"/>
              </a:rPr>
              <a:t>Any Questions?</a:t>
            </a:r>
          </a:p>
        </p:txBody>
      </p:sp>
      <p:sp>
        <p:nvSpPr>
          <p:cNvPr id="2" name="TextBox 1">
            <a:extLst>
              <a:ext uri="{FF2B5EF4-FFF2-40B4-BE49-F238E27FC236}">
                <a16:creationId xmlns:a16="http://schemas.microsoft.com/office/drawing/2014/main" id="{3F404D5F-2B9F-D574-F0E2-BF2DCC4B68A1}"/>
              </a:ext>
            </a:extLst>
          </p:cNvPr>
          <p:cNvSpPr txBox="1"/>
          <p:nvPr/>
        </p:nvSpPr>
        <p:spPr>
          <a:xfrm>
            <a:off x="10769600" y="6440162"/>
            <a:ext cx="1422400"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13</a:t>
            </a:r>
          </a:p>
        </p:txBody>
      </p:sp>
      <p:sp>
        <p:nvSpPr>
          <p:cNvPr id="3" name="TextBox 2">
            <a:extLst>
              <a:ext uri="{FF2B5EF4-FFF2-40B4-BE49-F238E27FC236}">
                <a16:creationId xmlns:a16="http://schemas.microsoft.com/office/drawing/2014/main" id="{C19A9F49-13DF-51CA-2908-8E0EAAD40A1A}"/>
              </a:ext>
            </a:extLst>
          </p:cNvPr>
          <p:cNvSpPr txBox="1"/>
          <p:nvPr/>
        </p:nvSpPr>
        <p:spPr>
          <a:xfrm>
            <a:off x="2713443" y="2863369"/>
            <a:ext cx="6569315" cy="2677656"/>
          </a:xfrm>
          <a:prstGeom prst="rect">
            <a:avLst/>
          </a:prstGeom>
          <a:noFill/>
        </p:spPr>
        <p:txBody>
          <a:bodyPr wrap="square" rtlCol="0">
            <a:spAutoFit/>
          </a:bodyPr>
          <a:lstStyle/>
          <a:p>
            <a:pPr algn="ctr"/>
            <a:r>
              <a:rPr lang="en-US" sz="2400" dirty="0">
                <a:latin typeface="Arial Black" panose="020B0A04020102020204" pitchFamily="34" charset="0"/>
              </a:rPr>
              <a:t>Please answer our 5 question google form, We want your feedback so you can have the best club experience!</a:t>
            </a:r>
          </a:p>
          <a:p>
            <a:pPr algn="ctr"/>
            <a:endParaRPr lang="en-US" sz="2400" dirty="0">
              <a:latin typeface="Arial Black" panose="020B0A04020102020204" pitchFamily="34" charset="0"/>
            </a:endParaRPr>
          </a:p>
          <a:p>
            <a:pPr algn="ctr"/>
            <a:r>
              <a:rPr lang="en-US" sz="2400" dirty="0">
                <a:latin typeface="Arial Black" panose="020B0A04020102020204" pitchFamily="34" charset="0"/>
              </a:rPr>
              <a:t>https://forms.gle/4nVoKfDYTLrKzHVJ8</a:t>
            </a:r>
          </a:p>
          <a:p>
            <a:pPr algn="ctr"/>
            <a:r>
              <a:rPr lang="en-US" sz="2400" dirty="0">
                <a:latin typeface="Arial Black" panose="020B0A04020102020204" pitchFamily="34" charset="0"/>
              </a:rPr>
              <a:t>or on</a:t>
            </a:r>
          </a:p>
          <a:p>
            <a:pPr algn="ctr"/>
            <a:r>
              <a:rPr lang="en-US" sz="2400" dirty="0" err="1">
                <a:latin typeface="Arial Black" panose="020B0A04020102020204" pitchFamily="34" charset="0"/>
              </a:rPr>
              <a:t>barracoders.netlify.app</a:t>
            </a:r>
            <a:endParaRPr lang="en-US" sz="2400" dirty="0">
              <a:latin typeface="Arial Black" panose="020B0A04020102020204" pitchFamily="34" charset="0"/>
            </a:endParaRPr>
          </a:p>
        </p:txBody>
      </p:sp>
      <p:cxnSp>
        <p:nvCxnSpPr>
          <p:cNvPr id="4" name="Straight Connector 3">
            <a:extLst>
              <a:ext uri="{FF2B5EF4-FFF2-40B4-BE49-F238E27FC236}">
                <a16:creationId xmlns:a16="http://schemas.microsoft.com/office/drawing/2014/main" id="{33F767BB-6B14-9D1D-03F7-5BDB5BBF803A}"/>
              </a:ext>
            </a:extLst>
          </p:cNvPr>
          <p:cNvCxnSpPr>
            <a:cxnSpLocks/>
          </p:cNvCxnSpPr>
          <p:nvPr/>
        </p:nvCxnSpPr>
        <p:spPr>
          <a:xfrm flipH="1">
            <a:off x="2909241" y="2840909"/>
            <a:ext cx="5960439"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9" name="Picture 8" descr="A fish with a black background&#10;&#10;Description automatically generated">
            <a:extLst>
              <a:ext uri="{FF2B5EF4-FFF2-40B4-BE49-F238E27FC236}">
                <a16:creationId xmlns:a16="http://schemas.microsoft.com/office/drawing/2014/main" id="{9EAAE149-9A5C-6312-573E-BB80E6D5D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spTree>
    <p:extLst>
      <p:ext uri="{BB962C8B-B14F-4D97-AF65-F5344CB8AC3E}">
        <p14:creationId xmlns:p14="http://schemas.microsoft.com/office/powerpoint/2010/main" val="3622249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540519-31CA-D22D-D0A8-E2140DB4E5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92725" y="1071319"/>
            <a:ext cx="2667000" cy="1504950"/>
          </a:xfrm>
          <a:prstGeom prst="rect">
            <a:avLst/>
          </a:prstGeom>
        </p:spPr>
      </p:pic>
      <p:cxnSp>
        <p:nvCxnSpPr>
          <p:cNvPr id="21" name="Straight Connector 20">
            <a:extLst>
              <a:ext uri="{FF2B5EF4-FFF2-40B4-BE49-F238E27FC236}">
                <a16:creationId xmlns:a16="http://schemas.microsoft.com/office/drawing/2014/main" id="{6524146C-C74C-2F48-97DA-39070D69F0E3}"/>
              </a:ext>
            </a:extLst>
          </p:cNvPr>
          <p:cNvCxnSpPr>
            <a:cxnSpLocks/>
          </p:cNvCxnSpPr>
          <p:nvPr/>
        </p:nvCxnSpPr>
        <p:spPr>
          <a:xfrm>
            <a:off x="8692896" y="950976"/>
            <a:ext cx="0" cy="5673852"/>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4"/>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1"/>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DB7C5C7-73FF-914D-7DD4-1E2E70AF5C08}"/>
              </a:ext>
            </a:extLst>
          </p:cNvPr>
          <p:cNvCxnSpPr>
            <a:cxnSpLocks/>
          </p:cNvCxnSpPr>
          <p:nvPr/>
        </p:nvCxnSpPr>
        <p:spPr>
          <a:xfrm>
            <a:off x="0" y="3438144"/>
            <a:ext cx="12192000"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7" name="Picture 26" descr="A fish with a black background&#10;&#10;Description automatically generated">
            <a:extLst>
              <a:ext uri="{FF2B5EF4-FFF2-40B4-BE49-F238E27FC236}">
                <a16:creationId xmlns:a16="http://schemas.microsoft.com/office/drawing/2014/main" id="{CC16411C-7ED0-87B5-7BE7-E3A7866D38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5690" y="1017805"/>
            <a:ext cx="2402051" cy="2402051"/>
          </a:xfrm>
          <a:prstGeom prst="rect">
            <a:avLst/>
          </a:prstGeom>
        </p:spPr>
      </p:pic>
      <p:pic>
        <p:nvPicPr>
          <p:cNvPr id="30" name="Picture 29" descr="A qr code with a square logo&#10;&#10;Description automatically generated">
            <a:extLst>
              <a:ext uri="{FF2B5EF4-FFF2-40B4-BE49-F238E27FC236}">
                <a16:creationId xmlns:a16="http://schemas.microsoft.com/office/drawing/2014/main" id="{E3182385-7603-0442-881D-D36028056C62}"/>
              </a:ext>
            </a:extLst>
          </p:cNvPr>
          <p:cNvPicPr>
            <a:picLocks noChangeAspect="1"/>
          </p:cNvPicPr>
          <p:nvPr/>
        </p:nvPicPr>
        <p:blipFill rotWithShape="1">
          <a:blip r:embed="rId6">
            <a:extLst>
              <a:ext uri="{28A0092B-C50C-407E-A947-70E740481C1C}">
                <a14:useLocalDpi xmlns:a14="http://schemas.microsoft.com/office/drawing/2010/main" val="0"/>
              </a:ext>
            </a:extLst>
          </a:blip>
          <a:srcRect l="21089" t="26057" r="21515" b="36055"/>
          <a:stretch/>
        </p:blipFill>
        <p:spPr>
          <a:xfrm>
            <a:off x="9174090" y="3492542"/>
            <a:ext cx="2536717" cy="2819768"/>
          </a:xfrm>
          <a:prstGeom prst="rect">
            <a:avLst/>
          </a:prstGeom>
        </p:spPr>
      </p:pic>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45" name="TextBox 44">
            <a:extLst>
              <a:ext uri="{FF2B5EF4-FFF2-40B4-BE49-F238E27FC236}">
                <a16:creationId xmlns:a16="http://schemas.microsoft.com/office/drawing/2014/main" id="{33C78CED-64FD-721B-4CE0-7F2BD385C084}"/>
              </a:ext>
            </a:extLst>
          </p:cNvPr>
          <p:cNvSpPr txBox="1"/>
          <p:nvPr/>
        </p:nvSpPr>
        <p:spPr>
          <a:xfrm>
            <a:off x="67056" y="3551450"/>
            <a:ext cx="6318504" cy="461665"/>
          </a:xfrm>
          <a:prstGeom prst="rect">
            <a:avLst/>
          </a:prstGeom>
          <a:noFill/>
        </p:spPr>
        <p:txBody>
          <a:bodyPr wrap="square" rtlCol="0">
            <a:spAutoFit/>
          </a:bodyPr>
          <a:lstStyle/>
          <a:p>
            <a:r>
              <a:rPr lang="en-US" sz="2400" dirty="0">
                <a:latin typeface="Arial Black" panose="020B0A04020102020204" pitchFamily="34" charset="0"/>
              </a:rPr>
              <a:t>Important Announcements</a:t>
            </a:r>
          </a:p>
        </p:txBody>
      </p:sp>
      <p:sp>
        <p:nvSpPr>
          <p:cNvPr id="46" name="TextBox 45">
            <a:extLst>
              <a:ext uri="{FF2B5EF4-FFF2-40B4-BE49-F238E27FC236}">
                <a16:creationId xmlns:a16="http://schemas.microsoft.com/office/drawing/2014/main" id="{D8F22290-ECBB-6B76-E9ED-C9F64CC6BA28}"/>
              </a:ext>
            </a:extLst>
          </p:cNvPr>
          <p:cNvSpPr txBox="1"/>
          <p:nvPr/>
        </p:nvSpPr>
        <p:spPr>
          <a:xfrm>
            <a:off x="146303" y="3909724"/>
            <a:ext cx="8065399" cy="2585323"/>
          </a:xfrm>
          <a:prstGeom prst="rect">
            <a:avLst/>
          </a:prstGeom>
          <a:noFill/>
        </p:spPr>
        <p:txBody>
          <a:bodyPr wrap="square" rtlCol="0">
            <a:spAutoFit/>
          </a:bodyPr>
          <a:lstStyle/>
          <a:p>
            <a:r>
              <a:rPr lang="en-US" dirty="0"/>
              <a:t>Thank you for coming to the interest meeting for the Barracoders Club 24-25 school year, this PowerPoint will be on our site in a couple minutes.</a:t>
            </a:r>
          </a:p>
          <a:p>
            <a:endParaRPr lang="en-US" dirty="0"/>
          </a:p>
          <a:p>
            <a:r>
              <a:rPr lang="en-US" b="1" dirty="0"/>
              <a:t>Important Links:</a:t>
            </a:r>
          </a:p>
          <a:p>
            <a:r>
              <a:rPr lang="en-US" dirty="0"/>
              <a:t>barracoders.com, hackclub.com, github.com/Barracoders</a:t>
            </a:r>
          </a:p>
          <a:p>
            <a:endParaRPr lang="en-US" dirty="0"/>
          </a:p>
          <a:p>
            <a:r>
              <a:rPr lang="en-US" b="1" dirty="0"/>
              <a:t>Next Meeting: 9/26</a:t>
            </a:r>
          </a:p>
          <a:p>
            <a:r>
              <a:rPr lang="en-US" dirty="0"/>
              <a:t>**Make sure you have a signed permission slip turned in**</a:t>
            </a:r>
          </a:p>
          <a:p>
            <a:endParaRPr lang="en-US" dirty="0"/>
          </a:p>
        </p:txBody>
      </p:sp>
      <p:sp>
        <p:nvSpPr>
          <p:cNvPr id="2" name="TextBox 1">
            <a:extLst>
              <a:ext uri="{FF2B5EF4-FFF2-40B4-BE49-F238E27FC236}">
                <a16:creationId xmlns:a16="http://schemas.microsoft.com/office/drawing/2014/main" id="{12F5DBA3-C596-E5B2-3CEF-C34209D27F32}"/>
              </a:ext>
            </a:extLst>
          </p:cNvPr>
          <p:cNvSpPr txBox="1"/>
          <p:nvPr/>
        </p:nvSpPr>
        <p:spPr>
          <a:xfrm>
            <a:off x="39549" y="1874012"/>
            <a:ext cx="6373517" cy="923330"/>
          </a:xfrm>
          <a:prstGeom prst="rect">
            <a:avLst/>
          </a:prstGeom>
          <a:noFill/>
        </p:spPr>
        <p:txBody>
          <a:bodyPr wrap="square" rtlCol="0">
            <a:spAutoFit/>
          </a:bodyPr>
          <a:lstStyle/>
          <a:p>
            <a:r>
              <a:rPr lang="en-US" sz="5400" dirty="0">
                <a:latin typeface="Arial Black" panose="020B0A04020102020204" pitchFamily="34" charset="0"/>
              </a:rPr>
              <a:t>Thank You!</a:t>
            </a:r>
          </a:p>
        </p:txBody>
      </p:sp>
      <p:sp>
        <p:nvSpPr>
          <p:cNvPr id="3" name="TextBox 2">
            <a:extLst>
              <a:ext uri="{FF2B5EF4-FFF2-40B4-BE49-F238E27FC236}">
                <a16:creationId xmlns:a16="http://schemas.microsoft.com/office/drawing/2014/main" id="{9EE46089-03FF-8A1C-5194-0662A59707F4}"/>
              </a:ext>
            </a:extLst>
          </p:cNvPr>
          <p:cNvSpPr txBox="1"/>
          <p:nvPr/>
        </p:nvSpPr>
        <p:spPr>
          <a:xfrm>
            <a:off x="146303" y="2638652"/>
            <a:ext cx="8065399" cy="369332"/>
          </a:xfrm>
          <a:prstGeom prst="rect">
            <a:avLst/>
          </a:prstGeom>
          <a:noFill/>
        </p:spPr>
        <p:txBody>
          <a:bodyPr wrap="square" rtlCol="0">
            <a:spAutoFit/>
          </a:bodyPr>
          <a:lstStyle/>
          <a:p>
            <a:r>
              <a:rPr lang="en-US" dirty="0"/>
              <a:t>We hope you consider joining our club!</a:t>
            </a:r>
          </a:p>
        </p:txBody>
      </p:sp>
      <p:sp>
        <p:nvSpPr>
          <p:cNvPr id="6" name="TextBox 5">
            <a:extLst>
              <a:ext uri="{FF2B5EF4-FFF2-40B4-BE49-F238E27FC236}">
                <a16:creationId xmlns:a16="http://schemas.microsoft.com/office/drawing/2014/main" id="{C73B0482-69AD-26A4-2803-A6F9DFA15CDF}"/>
              </a:ext>
            </a:extLst>
          </p:cNvPr>
          <p:cNvSpPr txBox="1"/>
          <p:nvPr/>
        </p:nvSpPr>
        <p:spPr>
          <a:xfrm>
            <a:off x="10769600" y="6440162"/>
            <a:ext cx="1422400"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14</a:t>
            </a:r>
          </a:p>
        </p:txBody>
      </p:sp>
      <p:pic>
        <p:nvPicPr>
          <p:cNvPr id="7" name="Picture 6" descr="A fish with a black background&#10;&#10;Description automatically generated">
            <a:extLst>
              <a:ext uri="{FF2B5EF4-FFF2-40B4-BE49-F238E27FC236}">
                <a16:creationId xmlns:a16="http://schemas.microsoft.com/office/drawing/2014/main" id="{EA3FA128-E0A1-D6E3-6112-329D305652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spTree>
    <p:extLst>
      <p:ext uri="{BB962C8B-B14F-4D97-AF65-F5344CB8AC3E}">
        <p14:creationId xmlns:p14="http://schemas.microsoft.com/office/powerpoint/2010/main" val="166255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3CF95D66-6F18-C020-7D6B-348F5985CD5A}"/>
              </a:ext>
            </a:extLst>
          </p:cNvPr>
          <p:cNvCxnSpPr>
            <a:cxnSpLocks/>
          </p:cNvCxnSpPr>
          <p:nvPr/>
        </p:nvCxnSpPr>
        <p:spPr>
          <a:xfrm>
            <a:off x="8824586" y="3894583"/>
            <a:ext cx="0" cy="2739461"/>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2"/>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DEBD36-CF05-6D7B-E2BF-31DB602E533E}"/>
              </a:ext>
            </a:extLst>
          </p:cNvPr>
          <p:cNvSpPr txBox="1"/>
          <p:nvPr/>
        </p:nvSpPr>
        <p:spPr>
          <a:xfrm>
            <a:off x="10893552" y="6440162"/>
            <a:ext cx="1298448"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2</a:t>
            </a:r>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3" name="TextBox 2">
            <a:extLst>
              <a:ext uri="{FF2B5EF4-FFF2-40B4-BE49-F238E27FC236}">
                <a16:creationId xmlns:a16="http://schemas.microsoft.com/office/drawing/2014/main" id="{D1843316-5B5B-9302-48CC-DBB4727580A7}"/>
              </a:ext>
            </a:extLst>
          </p:cNvPr>
          <p:cNvSpPr txBox="1"/>
          <p:nvPr/>
        </p:nvSpPr>
        <p:spPr>
          <a:xfrm>
            <a:off x="194444" y="1858126"/>
            <a:ext cx="11930499" cy="1938992"/>
          </a:xfrm>
          <a:prstGeom prst="rect">
            <a:avLst/>
          </a:prstGeom>
          <a:noFill/>
        </p:spPr>
        <p:txBody>
          <a:bodyPr wrap="square" rtlCol="0">
            <a:spAutoFit/>
          </a:bodyPr>
          <a:lstStyle/>
          <a:p>
            <a:r>
              <a:rPr lang="en-US" sz="2000" dirty="0"/>
              <a:t>Barracoders is a vibrant school coding club where students come together to explore the exciting world of computer programming. Members of all skill levels collaborate on projects, learn new coding languages, and participate in competitions. With a focus on creativity, teamwork, and innovation, the Beachside Barracoders foster a supportive environment that encourages students to develop their coding skills while having fun.</a:t>
            </a:r>
          </a:p>
          <a:p>
            <a:r>
              <a:rPr lang="en-US" sz="2000" dirty="0"/>
              <a:t>Our goal is for people to have fun and make friends while working on coding projects.</a:t>
            </a:r>
          </a:p>
        </p:txBody>
      </p:sp>
      <p:sp>
        <p:nvSpPr>
          <p:cNvPr id="4" name="TextBox 3">
            <a:extLst>
              <a:ext uri="{FF2B5EF4-FFF2-40B4-BE49-F238E27FC236}">
                <a16:creationId xmlns:a16="http://schemas.microsoft.com/office/drawing/2014/main" id="{1D2CC326-A78B-CEA3-D79B-DC55CEDA001E}"/>
              </a:ext>
            </a:extLst>
          </p:cNvPr>
          <p:cNvSpPr txBox="1"/>
          <p:nvPr/>
        </p:nvSpPr>
        <p:spPr>
          <a:xfrm>
            <a:off x="194445" y="1231705"/>
            <a:ext cx="4514088" cy="461665"/>
          </a:xfrm>
          <a:prstGeom prst="rect">
            <a:avLst/>
          </a:prstGeom>
          <a:noFill/>
        </p:spPr>
        <p:txBody>
          <a:bodyPr wrap="square" rtlCol="0">
            <a:spAutoFit/>
          </a:bodyPr>
          <a:lstStyle/>
          <a:p>
            <a:r>
              <a:rPr lang="en-US" sz="2400" dirty="0">
                <a:latin typeface="Arial Black" panose="020B0A04020102020204" pitchFamily="34" charset="0"/>
              </a:rPr>
              <a:t>About The Club</a:t>
            </a:r>
          </a:p>
        </p:txBody>
      </p:sp>
      <p:pic>
        <p:nvPicPr>
          <p:cNvPr id="6" name="Picture 5" descr="A group of people in a room&#10;&#10;Description automatically generated">
            <a:extLst>
              <a:ext uri="{FF2B5EF4-FFF2-40B4-BE49-F238E27FC236}">
                <a16:creationId xmlns:a16="http://schemas.microsoft.com/office/drawing/2014/main" id="{51A47920-0DEE-834B-BBB8-6F348BC83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9946"/>
            <a:ext cx="3002280" cy="2251710"/>
          </a:xfrm>
          <a:prstGeom prst="rect">
            <a:avLst/>
          </a:prstGeom>
        </p:spPr>
      </p:pic>
      <p:pic>
        <p:nvPicPr>
          <p:cNvPr id="8" name="Picture 7" descr="A group of people sitting on the floor&#10;&#10;Description automatically generated">
            <a:extLst>
              <a:ext uri="{FF2B5EF4-FFF2-40B4-BE49-F238E27FC236}">
                <a16:creationId xmlns:a16="http://schemas.microsoft.com/office/drawing/2014/main" id="{BB87D265-0C15-1800-AF91-5B0D6D54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2280" y="4139946"/>
            <a:ext cx="3002280" cy="2251710"/>
          </a:xfrm>
          <a:prstGeom prst="rect">
            <a:avLst/>
          </a:prstGeom>
        </p:spPr>
      </p:pic>
      <p:sp>
        <p:nvSpPr>
          <p:cNvPr id="17" name="TextBox 16">
            <a:extLst>
              <a:ext uri="{FF2B5EF4-FFF2-40B4-BE49-F238E27FC236}">
                <a16:creationId xmlns:a16="http://schemas.microsoft.com/office/drawing/2014/main" id="{2DCB29F1-C683-5366-2D28-FE0F5AF564EF}"/>
              </a:ext>
            </a:extLst>
          </p:cNvPr>
          <p:cNvSpPr txBox="1"/>
          <p:nvPr/>
        </p:nvSpPr>
        <p:spPr>
          <a:xfrm>
            <a:off x="6759837" y="4397300"/>
            <a:ext cx="2067797" cy="1754326"/>
          </a:xfrm>
          <a:prstGeom prst="rect">
            <a:avLst/>
          </a:prstGeom>
          <a:noFill/>
        </p:spPr>
        <p:txBody>
          <a:bodyPr wrap="square" rtlCol="0">
            <a:spAutoFit/>
          </a:bodyPr>
          <a:lstStyle/>
          <a:p>
            <a:r>
              <a:rPr lang="en-US" dirty="0"/>
              <a:t>Look at these people having fun (we took no photos last year; we have nothing to </a:t>
            </a:r>
            <a:r>
              <a:rPr lang="en-US"/>
              <a:t>show off lol)</a:t>
            </a:r>
            <a:endParaRPr lang="en-US" dirty="0"/>
          </a:p>
        </p:txBody>
      </p:sp>
      <p:pic>
        <p:nvPicPr>
          <p:cNvPr id="5122" name="Picture 2" descr="Arrow Symbols Copy and Paste ← ↑ → ↓ ↚ ↛ ↜ ↝ ↞ ↟">
            <a:extLst>
              <a:ext uri="{FF2B5EF4-FFF2-40B4-BE49-F238E27FC236}">
                <a16:creationId xmlns:a16="http://schemas.microsoft.com/office/drawing/2014/main" id="{DEB597A8-4F77-E998-489E-9BC5D45EC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560" y="4787306"/>
            <a:ext cx="921937" cy="92193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8E8C17E9-9AB3-4852-FD36-7E7C7D0CB078}"/>
              </a:ext>
            </a:extLst>
          </p:cNvPr>
          <p:cNvCxnSpPr>
            <a:cxnSpLocks/>
          </p:cNvCxnSpPr>
          <p:nvPr/>
        </p:nvCxnSpPr>
        <p:spPr>
          <a:xfrm>
            <a:off x="0" y="3894583"/>
            <a:ext cx="12192000"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D2CC698-6C38-5588-8B65-8A969E937700}"/>
              </a:ext>
            </a:extLst>
          </p:cNvPr>
          <p:cNvSpPr txBox="1"/>
          <p:nvPr/>
        </p:nvSpPr>
        <p:spPr>
          <a:xfrm>
            <a:off x="8824586" y="4402749"/>
            <a:ext cx="3658853" cy="1938992"/>
          </a:xfrm>
          <a:prstGeom prst="rect">
            <a:avLst/>
          </a:prstGeom>
          <a:noFill/>
        </p:spPr>
        <p:txBody>
          <a:bodyPr wrap="square" rtlCol="0">
            <a:spAutoFit/>
          </a:bodyPr>
          <a:lstStyle/>
          <a:p>
            <a:r>
              <a:rPr lang="en-US" sz="2100" b="1" dirty="0"/>
              <a:t>President: </a:t>
            </a:r>
            <a:r>
              <a:rPr lang="en-US" sz="2100" dirty="0"/>
              <a:t>Josh Worthington</a:t>
            </a:r>
          </a:p>
          <a:p>
            <a:endParaRPr lang="en-US" sz="500" dirty="0"/>
          </a:p>
          <a:p>
            <a:r>
              <a:rPr lang="en-US" sz="2100" b="1" dirty="0"/>
              <a:t>Vice President: </a:t>
            </a:r>
            <a:r>
              <a:rPr lang="en-US" sz="2100" dirty="0"/>
              <a:t>Julien Rodriguez-Jaume</a:t>
            </a:r>
          </a:p>
          <a:p>
            <a:endParaRPr lang="en-US" sz="500" dirty="0"/>
          </a:p>
          <a:p>
            <a:r>
              <a:rPr lang="en-US" sz="2100" b="1" dirty="0"/>
              <a:t>Treasurer: </a:t>
            </a:r>
            <a:r>
              <a:rPr lang="en-US" sz="2100" dirty="0"/>
              <a:t>Tristian Aflalo</a:t>
            </a:r>
          </a:p>
          <a:p>
            <a:endParaRPr lang="en-US" sz="500" dirty="0"/>
          </a:p>
          <a:p>
            <a:r>
              <a:rPr lang="en-US" sz="2100" b="1" dirty="0"/>
              <a:t>Secretary: </a:t>
            </a:r>
            <a:r>
              <a:rPr lang="en-US" sz="2100" dirty="0"/>
              <a:t>Zachary Garland</a:t>
            </a:r>
          </a:p>
        </p:txBody>
      </p:sp>
      <p:sp>
        <p:nvSpPr>
          <p:cNvPr id="25" name="TextBox 24">
            <a:extLst>
              <a:ext uri="{FF2B5EF4-FFF2-40B4-BE49-F238E27FC236}">
                <a16:creationId xmlns:a16="http://schemas.microsoft.com/office/drawing/2014/main" id="{5CA86B67-0258-890A-B3D0-E7A674E2FE93}"/>
              </a:ext>
            </a:extLst>
          </p:cNvPr>
          <p:cNvSpPr txBox="1"/>
          <p:nvPr/>
        </p:nvSpPr>
        <p:spPr>
          <a:xfrm>
            <a:off x="9582911" y="3991623"/>
            <a:ext cx="1680075" cy="461665"/>
          </a:xfrm>
          <a:prstGeom prst="rect">
            <a:avLst/>
          </a:prstGeom>
          <a:noFill/>
        </p:spPr>
        <p:txBody>
          <a:bodyPr wrap="square" rtlCol="0">
            <a:spAutoFit/>
          </a:bodyPr>
          <a:lstStyle/>
          <a:p>
            <a:r>
              <a:rPr lang="en-US" sz="2400" dirty="0">
                <a:latin typeface="Arial Black" panose="020B0A04020102020204" pitchFamily="34" charset="0"/>
              </a:rPr>
              <a:t>Officers</a:t>
            </a:r>
          </a:p>
        </p:txBody>
      </p:sp>
      <p:pic>
        <p:nvPicPr>
          <p:cNvPr id="2" name="Picture 1" descr="A fish with a black background&#10;&#10;Description automatically generated">
            <a:extLst>
              <a:ext uri="{FF2B5EF4-FFF2-40B4-BE49-F238E27FC236}">
                <a16:creationId xmlns:a16="http://schemas.microsoft.com/office/drawing/2014/main" id="{872CD396-3C97-A4F6-04F5-05F5226E47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spTree>
    <p:extLst>
      <p:ext uri="{BB962C8B-B14F-4D97-AF65-F5344CB8AC3E}">
        <p14:creationId xmlns:p14="http://schemas.microsoft.com/office/powerpoint/2010/main" val="403742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A7F7DCB1-035F-454A-53DC-A9B8D30DE57C}"/>
              </a:ext>
            </a:extLst>
          </p:cNvPr>
          <p:cNvCxnSpPr>
            <a:cxnSpLocks/>
          </p:cNvCxnSpPr>
          <p:nvPr/>
        </p:nvCxnSpPr>
        <p:spPr>
          <a:xfrm>
            <a:off x="8074152" y="789419"/>
            <a:ext cx="0" cy="5673852"/>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BD93AA5-FCDE-D7A9-93EE-DD466DEAAD6E}"/>
              </a:ext>
            </a:extLst>
          </p:cNvPr>
          <p:cNvCxnSpPr>
            <a:cxnSpLocks/>
          </p:cNvCxnSpPr>
          <p:nvPr/>
        </p:nvCxnSpPr>
        <p:spPr>
          <a:xfrm>
            <a:off x="0" y="3910329"/>
            <a:ext cx="807415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2"/>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DEBD36-CF05-6D7B-E2BF-31DB602E533E}"/>
              </a:ext>
            </a:extLst>
          </p:cNvPr>
          <p:cNvSpPr txBox="1"/>
          <p:nvPr/>
        </p:nvSpPr>
        <p:spPr>
          <a:xfrm>
            <a:off x="10893552" y="6440162"/>
            <a:ext cx="1298448"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3</a:t>
            </a:r>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5" name="TextBox 4">
            <a:extLst>
              <a:ext uri="{FF2B5EF4-FFF2-40B4-BE49-F238E27FC236}">
                <a16:creationId xmlns:a16="http://schemas.microsoft.com/office/drawing/2014/main" id="{F9A2014C-6BC0-A053-2906-F3E83D45BCD9}"/>
              </a:ext>
            </a:extLst>
          </p:cNvPr>
          <p:cNvSpPr txBox="1"/>
          <p:nvPr/>
        </p:nvSpPr>
        <p:spPr>
          <a:xfrm>
            <a:off x="194445" y="1231705"/>
            <a:ext cx="1680075" cy="461665"/>
          </a:xfrm>
          <a:prstGeom prst="rect">
            <a:avLst/>
          </a:prstGeom>
          <a:noFill/>
        </p:spPr>
        <p:txBody>
          <a:bodyPr wrap="square" rtlCol="0">
            <a:spAutoFit/>
          </a:bodyPr>
          <a:lstStyle/>
          <a:p>
            <a:r>
              <a:rPr lang="en-US" sz="2400" dirty="0">
                <a:latin typeface="Arial Black" panose="020B0A04020102020204" pitchFamily="34" charset="0"/>
              </a:rPr>
              <a:t>Rules</a:t>
            </a:r>
          </a:p>
        </p:txBody>
      </p:sp>
      <p:pic>
        <p:nvPicPr>
          <p:cNvPr id="1026" name="Picture 2" descr="Free File SVG, PNG Icon, Symbol. Download Image.">
            <a:extLst>
              <a:ext uri="{FF2B5EF4-FFF2-40B4-BE49-F238E27FC236}">
                <a16:creationId xmlns:a16="http://schemas.microsoft.com/office/drawing/2014/main" id="{E20D2A33-AF04-5E38-B938-AE7E57213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8000" y="1226694"/>
            <a:ext cx="1356852" cy="13568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ree File SVG, PNG Icon, Symbol. Download Image.">
            <a:extLst>
              <a:ext uri="{FF2B5EF4-FFF2-40B4-BE49-F238E27FC236}">
                <a16:creationId xmlns:a16="http://schemas.microsoft.com/office/drawing/2014/main" id="{46B48683-3CE5-6A7E-DFE6-395141E60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8000" y="3045865"/>
            <a:ext cx="1356852" cy="1356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ree File SVG, PNG Icon, Symbol. Download Image.">
            <a:extLst>
              <a:ext uri="{FF2B5EF4-FFF2-40B4-BE49-F238E27FC236}">
                <a16:creationId xmlns:a16="http://schemas.microsoft.com/office/drawing/2014/main" id="{ABB1D3F2-573A-DCD2-74F3-584507DA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8000" y="4865036"/>
            <a:ext cx="1356852" cy="13568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8433376-CBD1-8E67-FD35-F70D3A48C2B7}"/>
              </a:ext>
            </a:extLst>
          </p:cNvPr>
          <p:cNvSpPr txBox="1"/>
          <p:nvPr/>
        </p:nvSpPr>
        <p:spPr>
          <a:xfrm>
            <a:off x="9025330" y="1589730"/>
            <a:ext cx="1680075" cy="461665"/>
          </a:xfrm>
          <a:prstGeom prst="rect">
            <a:avLst/>
          </a:prstGeom>
          <a:noFill/>
        </p:spPr>
        <p:txBody>
          <a:bodyPr wrap="square" rtlCol="0">
            <a:spAutoFit/>
          </a:bodyPr>
          <a:lstStyle/>
          <a:p>
            <a:r>
              <a:rPr lang="en-US" sz="2400" dirty="0">
                <a:latin typeface="Arial Black" panose="020B0A04020102020204" pitchFamily="34" charset="0"/>
              </a:rPr>
              <a:t>Bylaws</a:t>
            </a:r>
          </a:p>
        </p:txBody>
      </p:sp>
      <p:sp>
        <p:nvSpPr>
          <p:cNvPr id="15" name="TextBox 14">
            <a:extLst>
              <a:ext uri="{FF2B5EF4-FFF2-40B4-BE49-F238E27FC236}">
                <a16:creationId xmlns:a16="http://schemas.microsoft.com/office/drawing/2014/main" id="{BDB10532-CECC-D58F-F81B-82F7B0995699}"/>
              </a:ext>
            </a:extLst>
          </p:cNvPr>
          <p:cNvSpPr txBox="1"/>
          <p:nvPr/>
        </p:nvSpPr>
        <p:spPr>
          <a:xfrm>
            <a:off x="9095164" y="3420212"/>
            <a:ext cx="1680075" cy="461665"/>
          </a:xfrm>
          <a:prstGeom prst="rect">
            <a:avLst/>
          </a:prstGeom>
          <a:noFill/>
        </p:spPr>
        <p:txBody>
          <a:bodyPr wrap="square" rtlCol="0">
            <a:spAutoFit/>
          </a:bodyPr>
          <a:lstStyle/>
          <a:p>
            <a:r>
              <a:rPr lang="en-US" sz="2400" dirty="0">
                <a:latin typeface="Arial Black" panose="020B0A04020102020204" pitchFamily="34" charset="0"/>
              </a:rPr>
              <a:t>AUP</a:t>
            </a:r>
          </a:p>
        </p:txBody>
      </p:sp>
      <p:sp>
        <p:nvSpPr>
          <p:cNvPr id="17" name="TextBox 16">
            <a:extLst>
              <a:ext uri="{FF2B5EF4-FFF2-40B4-BE49-F238E27FC236}">
                <a16:creationId xmlns:a16="http://schemas.microsoft.com/office/drawing/2014/main" id="{08313D5B-B565-392E-70DA-FA3F77D8D4B2}"/>
              </a:ext>
            </a:extLst>
          </p:cNvPr>
          <p:cNvSpPr txBox="1"/>
          <p:nvPr/>
        </p:nvSpPr>
        <p:spPr>
          <a:xfrm>
            <a:off x="9025330" y="5019006"/>
            <a:ext cx="3083262" cy="830997"/>
          </a:xfrm>
          <a:prstGeom prst="rect">
            <a:avLst/>
          </a:prstGeom>
          <a:noFill/>
        </p:spPr>
        <p:txBody>
          <a:bodyPr wrap="square" rtlCol="0">
            <a:spAutoFit/>
          </a:bodyPr>
          <a:lstStyle/>
          <a:p>
            <a:r>
              <a:rPr lang="en-US" sz="2400" dirty="0">
                <a:latin typeface="Arial Black" panose="020B0A04020102020204" pitchFamily="34" charset="0"/>
              </a:rPr>
              <a:t>Hack Club Code of Conduct</a:t>
            </a:r>
          </a:p>
        </p:txBody>
      </p:sp>
      <p:sp>
        <p:nvSpPr>
          <p:cNvPr id="18" name="TextBox 17">
            <a:extLst>
              <a:ext uri="{FF2B5EF4-FFF2-40B4-BE49-F238E27FC236}">
                <a16:creationId xmlns:a16="http://schemas.microsoft.com/office/drawing/2014/main" id="{DE2F955D-8D87-3CA5-9A62-2A47A457DAAB}"/>
              </a:ext>
            </a:extLst>
          </p:cNvPr>
          <p:cNvSpPr txBox="1"/>
          <p:nvPr/>
        </p:nvSpPr>
        <p:spPr>
          <a:xfrm>
            <a:off x="9026980" y="1979875"/>
            <a:ext cx="3281381" cy="338554"/>
          </a:xfrm>
          <a:prstGeom prst="rect">
            <a:avLst/>
          </a:prstGeom>
          <a:noFill/>
        </p:spPr>
        <p:txBody>
          <a:bodyPr wrap="square" rtlCol="0">
            <a:spAutoFit/>
          </a:bodyPr>
          <a:lstStyle/>
          <a:p>
            <a:r>
              <a:rPr lang="en-US" sz="1600" dirty="0"/>
              <a:t>barracoders.com/docs/bylaws.pdf</a:t>
            </a:r>
          </a:p>
        </p:txBody>
      </p:sp>
      <p:sp>
        <p:nvSpPr>
          <p:cNvPr id="19" name="TextBox 18">
            <a:extLst>
              <a:ext uri="{FF2B5EF4-FFF2-40B4-BE49-F238E27FC236}">
                <a16:creationId xmlns:a16="http://schemas.microsoft.com/office/drawing/2014/main" id="{51837F62-6828-6B1A-BA7F-047D38D86823}"/>
              </a:ext>
            </a:extLst>
          </p:cNvPr>
          <p:cNvSpPr txBox="1"/>
          <p:nvPr/>
        </p:nvSpPr>
        <p:spPr>
          <a:xfrm>
            <a:off x="9026984" y="3871057"/>
            <a:ext cx="3281377" cy="338554"/>
          </a:xfrm>
          <a:prstGeom prst="rect">
            <a:avLst/>
          </a:prstGeom>
          <a:noFill/>
        </p:spPr>
        <p:txBody>
          <a:bodyPr wrap="square" rtlCol="0">
            <a:spAutoFit/>
          </a:bodyPr>
          <a:lstStyle/>
          <a:p>
            <a:r>
              <a:rPr lang="en-US" sz="1600" dirty="0"/>
              <a:t>barracoders.com/docs/AUP.pdf</a:t>
            </a:r>
          </a:p>
        </p:txBody>
      </p:sp>
      <p:sp>
        <p:nvSpPr>
          <p:cNvPr id="20" name="TextBox 19">
            <a:extLst>
              <a:ext uri="{FF2B5EF4-FFF2-40B4-BE49-F238E27FC236}">
                <a16:creationId xmlns:a16="http://schemas.microsoft.com/office/drawing/2014/main" id="{F40E11D4-F76C-DD75-5AC2-559E1A2B7026}"/>
              </a:ext>
            </a:extLst>
          </p:cNvPr>
          <p:cNvSpPr txBox="1"/>
          <p:nvPr/>
        </p:nvSpPr>
        <p:spPr>
          <a:xfrm>
            <a:off x="9025330" y="5747201"/>
            <a:ext cx="3083262" cy="338554"/>
          </a:xfrm>
          <a:prstGeom prst="rect">
            <a:avLst/>
          </a:prstGeom>
          <a:noFill/>
        </p:spPr>
        <p:txBody>
          <a:bodyPr wrap="square" rtlCol="0">
            <a:spAutoFit/>
          </a:bodyPr>
          <a:lstStyle/>
          <a:p>
            <a:r>
              <a:rPr lang="en-US" sz="1600" dirty="0"/>
              <a:t>hackclub.com/conduct</a:t>
            </a:r>
          </a:p>
        </p:txBody>
      </p:sp>
      <p:sp>
        <p:nvSpPr>
          <p:cNvPr id="22" name="TextBox 21">
            <a:extLst>
              <a:ext uri="{FF2B5EF4-FFF2-40B4-BE49-F238E27FC236}">
                <a16:creationId xmlns:a16="http://schemas.microsoft.com/office/drawing/2014/main" id="{DE8F7FDF-36FB-2C85-6BE4-FF6918228DFA}"/>
              </a:ext>
            </a:extLst>
          </p:cNvPr>
          <p:cNvSpPr txBox="1"/>
          <p:nvPr/>
        </p:nvSpPr>
        <p:spPr>
          <a:xfrm>
            <a:off x="209739" y="1947057"/>
            <a:ext cx="6658640" cy="2308324"/>
          </a:xfrm>
          <a:prstGeom prst="rect">
            <a:avLst/>
          </a:prstGeom>
          <a:noFill/>
        </p:spPr>
        <p:txBody>
          <a:bodyPr wrap="square" rtlCol="0">
            <a:spAutoFit/>
          </a:bodyPr>
          <a:lstStyle/>
          <a:p>
            <a:r>
              <a:rPr lang="en-US" sz="2800" dirty="0"/>
              <a:t>By joining the Barracoders you agree to the Bylaws, Acceptable Use Policy, and the Hack Club Code of Conduct.</a:t>
            </a:r>
          </a:p>
          <a:p>
            <a:endParaRPr lang="en-US" sz="2000" dirty="0"/>
          </a:p>
          <a:p>
            <a:endParaRPr lang="en-US" sz="2000" dirty="0"/>
          </a:p>
          <a:p>
            <a:endParaRPr lang="en-US" sz="2000" dirty="0"/>
          </a:p>
        </p:txBody>
      </p:sp>
      <p:sp>
        <p:nvSpPr>
          <p:cNvPr id="28" name="TextBox 27">
            <a:extLst>
              <a:ext uri="{FF2B5EF4-FFF2-40B4-BE49-F238E27FC236}">
                <a16:creationId xmlns:a16="http://schemas.microsoft.com/office/drawing/2014/main" id="{661C58FC-C218-1D63-0333-B66B759C1A53}"/>
              </a:ext>
            </a:extLst>
          </p:cNvPr>
          <p:cNvSpPr txBox="1"/>
          <p:nvPr/>
        </p:nvSpPr>
        <p:spPr>
          <a:xfrm>
            <a:off x="194445" y="3951208"/>
            <a:ext cx="1680075" cy="461665"/>
          </a:xfrm>
          <a:prstGeom prst="rect">
            <a:avLst/>
          </a:prstGeom>
          <a:noFill/>
        </p:spPr>
        <p:txBody>
          <a:bodyPr wrap="square" rtlCol="0">
            <a:spAutoFit/>
          </a:bodyPr>
          <a:lstStyle/>
          <a:p>
            <a:r>
              <a:rPr lang="en-US" sz="2400" dirty="0">
                <a:latin typeface="Arial Black" panose="020B0A04020102020204" pitchFamily="34" charset="0"/>
              </a:rPr>
              <a:t>TL;DR</a:t>
            </a:r>
          </a:p>
        </p:txBody>
      </p:sp>
      <p:sp>
        <p:nvSpPr>
          <p:cNvPr id="30" name="TextBox 29">
            <a:extLst>
              <a:ext uri="{FF2B5EF4-FFF2-40B4-BE49-F238E27FC236}">
                <a16:creationId xmlns:a16="http://schemas.microsoft.com/office/drawing/2014/main" id="{230374F3-6AA1-D9D7-0FE9-C9AADF0E522E}"/>
              </a:ext>
            </a:extLst>
          </p:cNvPr>
          <p:cNvSpPr txBox="1"/>
          <p:nvPr/>
        </p:nvSpPr>
        <p:spPr>
          <a:xfrm>
            <a:off x="281977" y="4509068"/>
            <a:ext cx="6658640" cy="2400657"/>
          </a:xfrm>
          <a:prstGeom prst="rect">
            <a:avLst/>
          </a:prstGeom>
          <a:noFill/>
        </p:spPr>
        <p:txBody>
          <a:bodyPr wrap="square" rtlCol="0">
            <a:spAutoFit/>
          </a:bodyPr>
          <a:lstStyle/>
          <a:p>
            <a:pPr marL="342900" indent="-342900">
              <a:buFont typeface="Arial" panose="020B0604020202020204" pitchFamily="34" charset="0"/>
              <a:buChar char="•"/>
            </a:pPr>
            <a:r>
              <a:rPr lang="en-US" sz="2400" dirty="0"/>
              <a:t>Treat everyone with respect and kindness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400" dirty="0"/>
              <a:t>Be thoughtful in how you communicate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400" dirty="0"/>
              <a:t>Don’t be destructive or inflammatory</a:t>
            </a:r>
          </a:p>
          <a:p>
            <a:endParaRPr lang="en-US" sz="2000" dirty="0"/>
          </a:p>
          <a:p>
            <a:endParaRPr lang="en-US" sz="2000" dirty="0"/>
          </a:p>
        </p:txBody>
      </p:sp>
      <p:pic>
        <p:nvPicPr>
          <p:cNvPr id="4" name="Picture 3" descr="A fish with a black background&#10;&#10;Description automatically generated">
            <a:extLst>
              <a:ext uri="{FF2B5EF4-FFF2-40B4-BE49-F238E27FC236}">
                <a16:creationId xmlns:a16="http://schemas.microsoft.com/office/drawing/2014/main" id="{452605CA-4D44-8085-2598-DE1D82EF5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spTree>
    <p:extLst>
      <p:ext uri="{BB962C8B-B14F-4D97-AF65-F5344CB8AC3E}">
        <p14:creationId xmlns:p14="http://schemas.microsoft.com/office/powerpoint/2010/main" val="1232415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EC51D71-314F-A0D3-02AC-FCA8AD4A5C08}"/>
              </a:ext>
            </a:extLst>
          </p:cNvPr>
          <p:cNvCxnSpPr>
            <a:cxnSpLocks/>
          </p:cNvCxnSpPr>
          <p:nvPr/>
        </p:nvCxnSpPr>
        <p:spPr>
          <a:xfrm>
            <a:off x="3995928" y="877824"/>
            <a:ext cx="0" cy="5673852"/>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0216E64B-52C5-65E8-E291-E59DD90BA6F2}"/>
              </a:ext>
            </a:extLst>
          </p:cNvPr>
          <p:cNvCxnSpPr>
            <a:cxnSpLocks/>
          </p:cNvCxnSpPr>
          <p:nvPr/>
        </p:nvCxnSpPr>
        <p:spPr>
          <a:xfrm>
            <a:off x="8074152" y="877824"/>
            <a:ext cx="0" cy="5673852"/>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2"/>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DEBD36-CF05-6D7B-E2BF-31DB602E533E}"/>
              </a:ext>
            </a:extLst>
          </p:cNvPr>
          <p:cNvSpPr txBox="1"/>
          <p:nvPr/>
        </p:nvSpPr>
        <p:spPr>
          <a:xfrm>
            <a:off x="10893552" y="6440162"/>
            <a:ext cx="1298448"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4</a:t>
            </a:r>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6" name="TextBox 5">
            <a:extLst>
              <a:ext uri="{FF2B5EF4-FFF2-40B4-BE49-F238E27FC236}">
                <a16:creationId xmlns:a16="http://schemas.microsoft.com/office/drawing/2014/main" id="{D140E51D-BFD4-4D94-D9B0-938454B2B997}"/>
              </a:ext>
            </a:extLst>
          </p:cNvPr>
          <p:cNvSpPr txBox="1"/>
          <p:nvPr/>
        </p:nvSpPr>
        <p:spPr>
          <a:xfrm>
            <a:off x="0" y="1115455"/>
            <a:ext cx="4197096" cy="2123658"/>
          </a:xfrm>
          <a:prstGeom prst="rect">
            <a:avLst/>
          </a:prstGeom>
          <a:noFill/>
        </p:spPr>
        <p:txBody>
          <a:bodyPr wrap="square" rtlCol="0">
            <a:spAutoFit/>
          </a:bodyPr>
          <a:lstStyle/>
          <a:p>
            <a:r>
              <a:rPr lang="en-US" sz="3200" b="1" u="sng" dirty="0"/>
              <a:t>Meeting Challenges:</a:t>
            </a:r>
          </a:p>
          <a:p>
            <a:endParaRPr lang="en-US" sz="2000" dirty="0"/>
          </a:p>
          <a:p>
            <a:r>
              <a:rPr lang="en-US" sz="2000" dirty="0"/>
              <a:t>Each meeting there will be a small challenge which everyone will attempt to solve in any way or language.</a:t>
            </a:r>
          </a:p>
        </p:txBody>
      </p:sp>
      <p:sp>
        <p:nvSpPr>
          <p:cNvPr id="8" name="TextBox 7">
            <a:extLst>
              <a:ext uri="{FF2B5EF4-FFF2-40B4-BE49-F238E27FC236}">
                <a16:creationId xmlns:a16="http://schemas.microsoft.com/office/drawing/2014/main" id="{BF3208D6-C5A8-EBB0-C049-5530600E9C40}"/>
              </a:ext>
            </a:extLst>
          </p:cNvPr>
          <p:cNvSpPr txBox="1"/>
          <p:nvPr/>
        </p:nvSpPr>
        <p:spPr>
          <a:xfrm>
            <a:off x="3956305" y="3516285"/>
            <a:ext cx="4078224" cy="2923877"/>
          </a:xfrm>
          <a:prstGeom prst="rect">
            <a:avLst/>
          </a:prstGeom>
          <a:noFill/>
        </p:spPr>
        <p:txBody>
          <a:bodyPr wrap="square">
            <a:spAutoFit/>
          </a:bodyPr>
          <a:lstStyle/>
          <a:p>
            <a:pPr algn="ctr"/>
            <a:r>
              <a:rPr lang="en-US" sz="3200" b="1" u="sng" dirty="0"/>
              <a:t>Hackathon:</a:t>
            </a:r>
          </a:p>
          <a:p>
            <a:pPr algn="ctr"/>
            <a:endParaRPr lang="en-US" sz="3200" b="1" u="sng" dirty="0"/>
          </a:p>
          <a:p>
            <a:pPr algn="ctr"/>
            <a:r>
              <a:rPr lang="en-US" sz="2000" dirty="0"/>
              <a:t>I would like to organize a nice competition open to the entire school, where you follow a prompt to make a full game/program. Could Include prizes, will work out all the fine details eventually.</a:t>
            </a:r>
          </a:p>
        </p:txBody>
      </p:sp>
      <p:sp>
        <p:nvSpPr>
          <p:cNvPr id="15" name="TextBox 14">
            <a:extLst>
              <a:ext uri="{FF2B5EF4-FFF2-40B4-BE49-F238E27FC236}">
                <a16:creationId xmlns:a16="http://schemas.microsoft.com/office/drawing/2014/main" id="{CDEDD753-02AC-263D-78C8-65CDF6764259}"/>
              </a:ext>
            </a:extLst>
          </p:cNvPr>
          <p:cNvSpPr txBox="1"/>
          <p:nvPr/>
        </p:nvSpPr>
        <p:spPr>
          <a:xfrm>
            <a:off x="8314946" y="1120676"/>
            <a:ext cx="3636263" cy="2308324"/>
          </a:xfrm>
          <a:prstGeom prst="rect">
            <a:avLst/>
          </a:prstGeom>
          <a:noFill/>
        </p:spPr>
        <p:txBody>
          <a:bodyPr wrap="square">
            <a:spAutoFit/>
          </a:bodyPr>
          <a:lstStyle/>
          <a:p>
            <a:pPr algn="ctr"/>
            <a:r>
              <a:rPr lang="en-US" sz="3200" b="1" u="sng" dirty="0"/>
              <a:t>Group Projects:</a:t>
            </a:r>
          </a:p>
          <a:p>
            <a:pPr algn="ctr"/>
            <a:endParaRPr lang="en-US" sz="3200" b="1" u="sng" dirty="0"/>
          </a:p>
          <a:p>
            <a:pPr algn="ctr"/>
            <a:r>
              <a:rPr lang="en-US" sz="2000" dirty="0"/>
              <a:t>Occasionally, we will have a group project, as we work together to build teamwork skills.</a:t>
            </a:r>
          </a:p>
        </p:txBody>
      </p:sp>
      <p:pic>
        <p:nvPicPr>
          <p:cNvPr id="6146" name="Picture 2" descr="How to Survive Group Projects in College | Study.com">
            <a:extLst>
              <a:ext uri="{FF2B5EF4-FFF2-40B4-BE49-F238E27FC236}">
                <a16:creationId xmlns:a16="http://schemas.microsoft.com/office/drawing/2014/main" id="{896FFADD-10E2-E9B0-5AC1-80292605A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068" y="3644733"/>
            <a:ext cx="3446017" cy="2294512"/>
          </a:xfrm>
          <a:prstGeom prst="rect">
            <a:avLst/>
          </a:prstGeom>
          <a:noFill/>
          <a:effectLst>
            <a:softEdge rad="177800"/>
          </a:effectLst>
          <a:extLst>
            <a:ext uri="{909E8E84-426E-40DD-AFC4-6F175D3DCCD1}">
              <a14:hiddenFill xmlns:a14="http://schemas.microsoft.com/office/drawing/2010/main">
                <a:solidFill>
                  <a:srgbClr val="FFFFFF"/>
                </a:solidFill>
              </a14:hiddenFill>
            </a:ext>
          </a:extLst>
        </p:spPr>
      </p:pic>
      <p:pic>
        <p:nvPicPr>
          <p:cNvPr id="6148" name="Picture 4" descr="What are Hackathons and How Do They Work in 2024?">
            <a:extLst>
              <a:ext uri="{FF2B5EF4-FFF2-40B4-BE49-F238E27FC236}">
                <a16:creationId xmlns:a16="http://schemas.microsoft.com/office/drawing/2014/main" id="{1A196215-03EA-A9FB-0D03-95A6AE550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8139" y="1220818"/>
            <a:ext cx="3535220" cy="1988561"/>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pic>
        <p:nvPicPr>
          <p:cNvPr id="6150" name="Picture 6" descr="6 Marketing Challenges And The Shortcuts To Solve Them">
            <a:extLst>
              <a:ext uri="{FF2B5EF4-FFF2-40B4-BE49-F238E27FC236}">
                <a16:creationId xmlns:a16="http://schemas.microsoft.com/office/drawing/2014/main" id="{77675E8F-2C89-46E5-37A0-D29C784F8F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235" y="3653052"/>
            <a:ext cx="3501900" cy="2326818"/>
          </a:xfrm>
          <a:prstGeom prst="rect">
            <a:avLst/>
          </a:prstGeom>
          <a:noFill/>
          <a:effectLst>
            <a:softEdge rad="304800"/>
          </a:effectLst>
          <a:extLst>
            <a:ext uri="{909E8E84-426E-40DD-AFC4-6F175D3DCCD1}">
              <a14:hiddenFill xmlns:a14="http://schemas.microsoft.com/office/drawing/2010/main">
                <a:solidFill>
                  <a:srgbClr val="FFFFFF"/>
                </a:solidFill>
              </a14:hiddenFill>
            </a:ext>
          </a:extLst>
        </p:spPr>
      </p:pic>
      <p:pic>
        <p:nvPicPr>
          <p:cNvPr id="2" name="Picture 1" descr="A fish with a black background&#10;&#10;Description automatically generated">
            <a:extLst>
              <a:ext uri="{FF2B5EF4-FFF2-40B4-BE49-F238E27FC236}">
                <a16:creationId xmlns:a16="http://schemas.microsoft.com/office/drawing/2014/main" id="{8F513798-7670-DB7F-5BFA-09758299C8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spTree>
    <p:extLst>
      <p:ext uri="{BB962C8B-B14F-4D97-AF65-F5344CB8AC3E}">
        <p14:creationId xmlns:p14="http://schemas.microsoft.com/office/powerpoint/2010/main" val="201883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EC51D71-314F-A0D3-02AC-FCA8AD4A5C08}"/>
              </a:ext>
            </a:extLst>
          </p:cNvPr>
          <p:cNvCxnSpPr>
            <a:cxnSpLocks/>
          </p:cNvCxnSpPr>
          <p:nvPr/>
        </p:nvCxnSpPr>
        <p:spPr>
          <a:xfrm>
            <a:off x="3995928" y="877824"/>
            <a:ext cx="0" cy="5673852"/>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0216E64B-52C5-65E8-E291-E59DD90BA6F2}"/>
              </a:ext>
            </a:extLst>
          </p:cNvPr>
          <p:cNvCxnSpPr>
            <a:cxnSpLocks/>
          </p:cNvCxnSpPr>
          <p:nvPr/>
        </p:nvCxnSpPr>
        <p:spPr>
          <a:xfrm>
            <a:off x="8074152" y="877824"/>
            <a:ext cx="0" cy="5673852"/>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2"/>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DEBD36-CF05-6D7B-E2BF-31DB602E533E}"/>
              </a:ext>
            </a:extLst>
          </p:cNvPr>
          <p:cNvSpPr txBox="1"/>
          <p:nvPr/>
        </p:nvSpPr>
        <p:spPr>
          <a:xfrm>
            <a:off x="10893552" y="6440162"/>
            <a:ext cx="1298448"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5</a:t>
            </a:r>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6" name="TextBox 5">
            <a:extLst>
              <a:ext uri="{FF2B5EF4-FFF2-40B4-BE49-F238E27FC236}">
                <a16:creationId xmlns:a16="http://schemas.microsoft.com/office/drawing/2014/main" id="{D140E51D-BFD4-4D94-D9B0-938454B2B997}"/>
              </a:ext>
            </a:extLst>
          </p:cNvPr>
          <p:cNvSpPr txBox="1"/>
          <p:nvPr/>
        </p:nvSpPr>
        <p:spPr>
          <a:xfrm>
            <a:off x="-130242" y="3857671"/>
            <a:ext cx="4197096" cy="2431435"/>
          </a:xfrm>
          <a:prstGeom prst="rect">
            <a:avLst/>
          </a:prstGeom>
          <a:noFill/>
        </p:spPr>
        <p:txBody>
          <a:bodyPr wrap="square" rtlCol="0">
            <a:spAutoFit/>
          </a:bodyPr>
          <a:lstStyle/>
          <a:p>
            <a:pPr algn="ctr"/>
            <a:r>
              <a:rPr lang="en-US" sz="3200" b="1" u="sng" dirty="0"/>
              <a:t>Sololearn:</a:t>
            </a:r>
          </a:p>
          <a:p>
            <a:endParaRPr lang="en-US" sz="2000" dirty="0"/>
          </a:p>
          <a:p>
            <a:pPr algn="ctr"/>
            <a:r>
              <a:rPr lang="en-US" sz="2000" dirty="0"/>
              <a:t>Sololearn is a Duolingo like application that teaches coding instead of languages. Even if you don’t decide to join the club, its worth it checking out the app.</a:t>
            </a:r>
          </a:p>
        </p:txBody>
      </p:sp>
      <p:sp>
        <p:nvSpPr>
          <p:cNvPr id="8" name="TextBox 7">
            <a:extLst>
              <a:ext uri="{FF2B5EF4-FFF2-40B4-BE49-F238E27FC236}">
                <a16:creationId xmlns:a16="http://schemas.microsoft.com/office/drawing/2014/main" id="{BF3208D6-C5A8-EBB0-C049-5530600E9C40}"/>
              </a:ext>
            </a:extLst>
          </p:cNvPr>
          <p:cNvSpPr txBox="1"/>
          <p:nvPr/>
        </p:nvSpPr>
        <p:spPr>
          <a:xfrm>
            <a:off x="3916682" y="1056904"/>
            <a:ext cx="4078224" cy="2923877"/>
          </a:xfrm>
          <a:prstGeom prst="rect">
            <a:avLst/>
          </a:prstGeom>
          <a:noFill/>
        </p:spPr>
        <p:txBody>
          <a:bodyPr wrap="square">
            <a:spAutoFit/>
          </a:bodyPr>
          <a:lstStyle/>
          <a:p>
            <a:pPr algn="ctr"/>
            <a:r>
              <a:rPr lang="en-US" sz="3200" b="1" u="sng" dirty="0"/>
              <a:t>Fundraisers/Service Projects:</a:t>
            </a:r>
          </a:p>
          <a:p>
            <a:pPr algn="ctr"/>
            <a:endParaRPr lang="en-US" sz="2000" b="1" u="sng" dirty="0"/>
          </a:p>
          <a:p>
            <a:pPr algn="ctr"/>
            <a:r>
              <a:rPr lang="en-US" sz="2000" dirty="0"/>
              <a:t>We are planning to do a fundraiser of some sort to help gets funds for possible field trips, t-shirts, or prize money. Service Projects to help with bright future hours.</a:t>
            </a:r>
            <a:endParaRPr lang="en-US" sz="2000" u="sng" dirty="0"/>
          </a:p>
        </p:txBody>
      </p:sp>
      <p:sp>
        <p:nvSpPr>
          <p:cNvPr id="15" name="TextBox 14">
            <a:extLst>
              <a:ext uri="{FF2B5EF4-FFF2-40B4-BE49-F238E27FC236}">
                <a16:creationId xmlns:a16="http://schemas.microsoft.com/office/drawing/2014/main" id="{CDEDD753-02AC-263D-78C8-65CDF6764259}"/>
              </a:ext>
            </a:extLst>
          </p:cNvPr>
          <p:cNvSpPr txBox="1"/>
          <p:nvPr/>
        </p:nvSpPr>
        <p:spPr>
          <a:xfrm>
            <a:off x="7963911" y="3755473"/>
            <a:ext cx="4321842" cy="2431435"/>
          </a:xfrm>
          <a:prstGeom prst="rect">
            <a:avLst/>
          </a:prstGeom>
          <a:noFill/>
        </p:spPr>
        <p:txBody>
          <a:bodyPr wrap="square">
            <a:spAutoFit/>
          </a:bodyPr>
          <a:lstStyle/>
          <a:p>
            <a:pPr algn="ctr"/>
            <a:r>
              <a:rPr lang="en-US" sz="3200" b="1" u="sng" dirty="0"/>
              <a:t>Ethical Hacking:</a:t>
            </a:r>
          </a:p>
          <a:p>
            <a:pPr algn="ctr"/>
            <a:endParaRPr lang="en-US" sz="2000" b="1" u="sng" dirty="0"/>
          </a:p>
          <a:p>
            <a:pPr algn="ctr"/>
            <a:r>
              <a:rPr lang="en-US" sz="2000" dirty="0"/>
              <a:t>Ethical Hacking is a fun and exciting thing we want to teach. Includes learning Linux, Kernal Commands, Exploring Vulnerabilities and Networking.</a:t>
            </a:r>
          </a:p>
        </p:txBody>
      </p:sp>
      <p:pic>
        <p:nvPicPr>
          <p:cNvPr id="8196" name="Picture 4" descr="Easy and Inexpensive Fundraising Ideas for Small Nonprofits">
            <a:extLst>
              <a:ext uri="{FF2B5EF4-FFF2-40B4-BE49-F238E27FC236}">
                <a16:creationId xmlns:a16="http://schemas.microsoft.com/office/drawing/2014/main" id="{BA7A6D62-547A-3566-8780-59526EB68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342" y="4029605"/>
            <a:ext cx="3279683" cy="2157303"/>
          </a:xfrm>
          <a:prstGeom prst="rect">
            <a:avLst/>
          </a:prstGeom>
          <a:noFill/>
          <a:effectLst>
            <a:softEdge rad="419100"/>
          </a:effectLst>
          <a:extLst>
            <a:ext uri="{909E8E84-426E-40DD-AFC4-6F175D3DCCD1}">
              <a14:hiddenFill xmlns:a14="http://schemas.microsoft.com/office/drawing/2010/main">
                <a:solidFill>
                  <a:srgbClr val="FFFFFF"/>
                </a:solidFill>
              </a14:hiddenFill>
            </a:ext>
          </a:extLst>
        </p:spPr>
      </p:pic>
      <p:sp>
        <p:nvSpPr>
          <p:cNvPr id="2" name="AutoShape 6" descr="Ethical hacking Stock Photos, Royalty Free Ethical hacking Images |  Depositphotos">
            <a:extLst>
              <a:ext uri="{FF2B5EF4-FFF2-40B4-BE49-F238E27FC236}">
                <a16:creationId xmlns:a16="http://schemas.microsoft.com/office/drawing/2014/main" id="{7AD1DAD4-74BE-955F-32C6-4016CEFAA6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2" name="Picture 10" descr="515 Ethical Hacking Stock Videos, Footage, &amp; 4K Video Clips - Getty Images  | Hacker, Cyber security, Wordpress">
            <a:extLst>
              <a:ext uri="{FF2B5EF4-FFF2-40B4-BE49-F238E27FC236}">
                <a16:creationId xmlns:a16="http://schemas.microsoft.com/office/drawing/2014/main" id="{0DDD746F-A511-7713-92EE-12DB2B970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2696" y="1336194"/>
            <a:ext cx="3564272" cy="2004903"/>
          </a:xfrm>
          <a:prstGeom prst="rect">
            <a:avLst/>
          </a:prstGeom>
          <a:noFill/>
          <a:effectLst>
            <a:softEdge rad="241300"/>
          </a:effectLst>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6609B52-3698-560B-E7A4-0F5BCC238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69" y="1805661"/>
            <a:ext cx="3753783" cy="7129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fish with a black background&#10;&#10;Description automatically generated">
            <a:extLst>
              <a:ext uri="{FF2B5EF4-FFF2-40B4-BE49-F238E27FC236}">
                <a16:creationId xmlns:a16="http://schemas.microsoft.com/office/drawing/2014/main" id="{87E13997-FD3A-B455-473F-30EEE2253D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spTree>
    <p:extLst>
      <p:ext uri="{BB962C8B-B14F-4D97-AF65-F5344CB8AC3E}">
        <p14:creationId xmlns:p14="http://schemas.microsoft.com/office/powerpoint/2010/main" val="181265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EC51D71-314F-A0D3-02AC-FCA8AD4A5C08}"/>
              </a:ext>
            </a:extLst>
          </p:cNvPr>
          <p:cNvCxnSpPr>
            <a:cxnSpLocks/>
          </p:cNvCxnSpPr>
          <p:nvPr/>
        </p:nvCxnSpPr>
        <p:spPr>
          <a:xfrm>
            <a:off x="3995928" y="877824"/>
            <a:ext cx="0" cy="5673852"/>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0216E64B-52C5-65E8-E291-E59DD90BA6F2}"/>
              </a:ext>
            </a:extLst>
          </p:cNvPr>
          <p:cNvCxnSpPr>
            <a:cxnSpLocks/>
          </p:cNvCxnSpPr>
          <p:nvPr/>
        </p:nvCxnSpPr>
        <p:spPr>
          <a:xfrm>
            <a:off x="8074152" y="877824"/>
            <a:ext cx="0" cy="5673852"/>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2"/>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DEBD36-CF05-6D7B-E2BF-31DB602E533E}"/>
              </a:ext>
            </a:extLst>
          </p:cNvPr>
          <p:cNvSpPr txBox="1"/>
          <p:nvPr/>
        </p:nvSpPr>
        <p:spPr>
          <a:xfrm>
            <a:off x="10893552" y="6440162"/>
            <a:ext cx="1298448"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6</a:t>
            </a:r>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6" name="TextBox 5">
            <a:extLst>
              <a:ext uri="{FF2B5EF4-FFF2-40B4-BE49-F238E27FC236}">
                <a16:creationId xmlns:a16="http://schemas.microsoft.com/office/drawing/2014/main" id="{D140E51D-BFD4-4D94-D9B0-938454B2B997}"/>
              </a:ext>
            </a:extLst>
          </p:cNvPr>
          <p:cNvSpPr txBox="1"/>
          <p:nvPr/>
        </p:nvSpPr>
        <p:spPr>
          <a:xfrm>
            <a:off x="0" y="1115455"/>
            <a:ext cx="3956304" cy="2923877"/>
          </a:xfrm>
          <a:prstGeom prst="rect">
            <a:avLst/>
          </a:prstGeom>
          <a:noFill/>
        </p:spPr>
        <p:txBody>
          <a:bodyPr wrap="square" rtlCol="0">
            <a:spAutoFit/>
          </a:bodyPr>
          <a:lstStyle/>
          <a:p>
            <a:pPr algn="ctr"/>
            <a:r>
              <a:rPr lang="en-US" sz="3200" b="1" u="sng" dirty="0"/>
              <a:t>End Of The Month Fun:</a:t>
            </a:r>
          </a:p>
          <a:p>
            <a:endParaRPr lang="en-US" sz="2000" dirty="0"/>
          </a:p>
          <a:p>
            <a:r>
              <a:rPr lang="en-US" sz="2000" dirty="0"/>
              <a:t>At the last meeting of each month, we have fun in team building exercises (Jackbox Games), and free code for those who chose not to play.</a:t>
            </a:r>
          </a:p>
        </p:txBody>
      </p:sp>
      <p:sp>
        <p:nvSpPr>
          <p:cNvPr id="8" name="TextBox 7">
            <a:extLst>
              <a:ext uri="{FF2B5EF4-FFF2-40B4-BE49-F238E27FC236}">
                <a16:creationId xmlns:a16="http://schemas.microsoft.com/office/drawing/2014/main" id="{BF3208D6-C5A8-EBB0-C049-5530600E9C40}"/>
              </a:ext>
            </a:extLst>
          </p:cNvPr>
          <p:cNvSpPr txBox="1"/>
          <p:nvPr/>
        </p:nvSpPr>
        <p:spPr>
          <a:xfrm>
            <a:off x="3956305" y="3516285"/>
            <a:ext cx="4078224" cy="2616101"/>
          </a:xfrm>
          <a:prstGeom prst="rect">
            <a:avLst/>
          </a:prstGeom>
          <a:noFill/>
        </p:spPr>
        <p:txBody>
          <a:bodyPr wrap="square">
            <a:spAutoFit/>
          </a:bodyPr>
          <a:lstStyle/>
          <a:p>
            <a:pPr algn="ctr"/>
            <a:r>
              <a:rPr lang="en-US" sz="3200" b="1" u="sng" dirty="0"/>
              <a:t>Hack Club Jams:</a:t>
            </a:r>
          </a:p>
          <a:p>
            <a:pPr algn="ctr"/>
            <a:endParaRPr lang="en-US" sz="3200" b="1" u="sng" dirty="0"/>
          </a:p>
          <a:p>
            <a:pPr algn="ctr"/>
            <a:r>
              <a:rPr lang="en-US" sz="2000" dirty="0"/>
              <a:t>We are a part of Hack Club international, so we get access to a bunch of resources including Jams, fun projects to do with a little guidance from Hack Club.</a:t>
            </a:r>
          </a:p>
        </p:txBody>
      </p:sp>
      <p:sp>
        <p:nvSpPr>
          <p:cNvPr id="15" name="TextBox 14">
            <a:extLst>
              <a:ext uri="{FF2B5EF4-FFF2-40B4-BE49-F238E27FC236}">
                <a16:creationId xmlns:a16="http://schemas.microsoft.com/office/drawing/2014/main" id="{CDEDD753-02AC-263D-78C8-65CDF6764259}"/>
              </a:ext>
            </a:extLst>
          </p:cNvPr>
          <p:cNvSpPr txBox="1"/>
          <p:nvPr/>
        </p:nvSpPr>
        <p:spPr>
          <a:xfrm>
            <a:off x="8314946" y="1120676"/>
            <a:ext cx="3636263" cy="2739211"/>
          </a:xfrm>
          <a:prstGeom prst="rect">
            <a:avLst/>
          </a:prstGeom>
          <a:noFill/>
        </p:spPr>
        <p:txBody>
          <a:bodyPr wrap="square">
            <a:spAutoFit/>
          </a:bodyPr>
          <a:lstStyle/>
          <a:p>
            <a:pPr algn="ctr"/>
            <a:r>
              <a:rPr lang="en-US" sz="3200" b="1" u="sng" dirty="0"/>
              <a:t>Guidance:</a:t>
            </a:r>
          </a:p>
          <a:p>
            <a:pPr algn="ctr"/>
            <a:endParaRPr lang="en-US" sz="2000" b="1" u="sng" dirty="0"/>
          </a:p>
          <a:p>
            <a:pPr algn="ctr"/>
            <a:r>
              <a:rPr lang="en-US" sz="2000" dirty="0"/>
              <a:t>Guidance through any programming language of your choice to learn. We will help you with almost any language and try our best to teach it along with you</a:t>
            </a:r>
          </a:p>
        </p:txBody>
      </p:sp>
      <p:pic>
        <p:nvPicPr>
          <p:cNvPr id="9218" name="Picture 2" descr="How to Play Jackbox Games, the Perfect Quarantine Activity - InsideHook">
            <a:extLst>
              <a:ext uri="{FF2B5EF4-FFF2-40B4-BE49-F238E27FC236}">
                <a16:creationId xmlns:a16="http://schemas.microsoft.com/office/drawing/2014/main" id="{9C489323-6792-F096-D5FF-DDFFF450F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3835667"/>
            <a:ext cx="3478098" cy="2318732"/>
          </a:xfrm>
          <a:prstGeom prst="rect">
            <a:avLst/>
          </a:prstGeom>
          <a:noFill/>
          <a:effectLst>
            <a:softEdge rad="406400"/>
          </a:effectLst>
          <a:extLst>
            <a:ext uri="{909E8E84-426E-40DD-AFC4-6F175D3DCCD1}">
              <a14:hiddenFill xmlns:a14="http://schemas.microsoft.com/office/drawing/2010/main">
                <a:solidFill>
                  <a:srgbClr val="FFFFFF"/>
                </a:solidFill>
              </a14:hiddenFill>
            </a:ext>
          </a:extLst>
        </p:spPr>
      </p:pic>
      <p:pic>
        <p:nvPicPr>
          <p:cNvPr id="9222" name="Picture 6" descr="Introduction To Computer Programming Languages">
            <a:extLst>
              <a:ext uri="{FF2B5EF4-FFF2-40B4-BE49-F238E27FC236}">
                <a16:creationId xmlns:a16="http://schemas.microsoft.com/office/drawing/2014/main" id="{F417FCBC-86FE-DA3B-F5EA-A9EBB4F5CF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4214" y="3884148"/>
            <a:ext cx="3560190" cy="2354917"/>
          </a:xfrm>
          <a:prstGeom prst="rect">
            <a:avLst/>
          </a:prstGeom>
          <a:noFill/>
          <a:effectLst>
            <a:softEdge rad="266700"/>
          </a:effectLst>
          <a:extLst>
            <a:ext uri="{909E8E84-426E-40DD-AFC4-6F175D3DCCD1}">
              <a14:hiddenFill xmlns:a14="http://schemas.microsoft.com/office/drawing/2010/main">
                <a:solidFill>
                  <a:srgbClr val="FFFFFF"/>
                </a:solidFill>
              </a14:hiddenFill>
            </a:ext>
          </a:extLst>
        </p:spPr>
      </p:pic>
      <p:pic>
        <p:nvPicPr>
          <p:cNvPr id="2" name="Picture 1" descr="A fish with a black background&#10;&#10;Description automatically generated">
            <a:extLst>
              <a:ext uri="{FF2B5EF4-FFF2-40B4-BE49-F238E27FC236}">
                <a16:creationId xmlns:a16="http://schemas.microsoft.com/office/drawing/2014/main" id="{C290480D-066A-5C7B-3065-B8E180CFCC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pic>
        <p:nvPicPr>
          <p:cNvPr id="1026" name="Picture 2" descr="Jams – Hack Club">
            <a:extLst>
              <a:ext uri="{FF2B5EF4-FFF2-40B4-BE49-F238E27FC236}">
                <a16:creationId xmlns:a16="http://schemas.microsoft.com/office/drawing/2014/main" id="{BE8A5724-5EB3-A44A-2E5D-0C8ECD0F5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1608" y="1091874"/>
            <a:ext cx="2447992" cy="244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65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BEDA91F-0C50-7BE2-94B2-A784E404EB3B}"/>
              </a:ext>
            </a:extLst>
          </p:cNvPr>
          <p:cNvCxnSpPr>
            <a:cxnSpLocks/>
          </p:cNvCxnSpPr>
          <p:nvPr/>
        </p:nvCxnSpPr>
        <p:spPr>
          <a:xfrm>
            <a:off x="8687252" y="922501"/>
            <a:ext cx="0" cy="5673852"/>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62" name="Picture 38" descr="objective-c · GitHub Topics · GitHub">
            <a:extLst>
              <a:ext uri="{FF2B5EF4-FFF2-40B4-BE49-F238E27FC236}">
                <a16:creationId xmlns:a16="http://schemas.microsoft.com/office/drawing/2014/main" id="{CF70EB54-187E-2269-4974-3D10FB42C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129" y="4671979"/>
            <a:ext cx="1643737" cy="164373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uby (programming language) - Wikipedia">
            <a:extLst>
              <a:ext uri="{FF2B5EF4-FFF2-40B4-BE49-F238E27FC236}">
                <a16:creationId xmlns:a16="http://schemas.microsoft.com/office/drawing/2014/main" id="{F5BDBB88-7946-4DB4-03FE-544C5E607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2891" y="4873885"/>
            <a:ext cx="1168688" cy="11686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op 5 Reasons Why we use Typescript Programming Language">
            <a:extLst>
              <a:ext uri="{FF2B5EF4-FFF2-40B4-BE49-F238E27FC236}">
                <a16:creationId xmlns:a16="http://schemas.microsoft.com/office/drawing/2014/main" id="{A0F1440D-ABFA-71F2-43B6-EF5B701F3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495" y="1316185"/>
            <a:ext cx="1168796" cy="11687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5"/>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DEBD36-CF05-6D7B-E2BF-31DB602E533E}"/>
              </a:ext>
            </a:extLst>
          </p:cNvPr>
          <p:cNvSpPr txBox="1"/>
          <p:nvPr/>
        </p:nvSpPr>
        <p:spPr>
          <a:xfrm>
            <a:off x="10893552" y="6440162"/>
            <a:ext cx="1298448"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7</a:t>
            </a:r>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pic>
        <p:nvPicPr>
          <p:cNvPr id="1026" name="Picture 2" descr="JavaScript - Simple English Wikipedia, the free encyclopedia">
            <a:extLst>
              <a:ext uri="{FF2B5EF4-FFF2-40B4-BE49-F238E27FC236}">
                <a16:creationId xmlns:a16="http://schemas.microsoft.com/office/drawing/2014/main" id="{D232CC92-BCA8-05F9-A801-EABE277BAF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884" y="1324523"/>
            <a:ext cx="1168796" cy="11687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Logo, Html, Html5. Royalty-Free Stock Illustration Image - Pixabay">
            <a:extLst>
              <a:ext uri="{FF2B5EF4-FFF2-40B4-BE49-F238E27FC236}">
                <a16:creationId xmlns:a16="http://schemas.microsoft.com/office/drawing/2014/main" id="{3481258C-D1EB-D0E6-36D4-3FC324DDC9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1019" y="3049300"/>
            <a:ext cx="1345301" cy="13453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8947B7E-FBC4-6E60-2FCF-A169293ED0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6313" y="3042674"/>
            <a:ext cx="1225900" cy="13519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vantages of C# | CodeGuru.com">
            <a:extLst>
              <a:ext uri="{FF2B5EF4-FFF2-40B4-BE49-F238E27FC236}">
                <a16:creationId xmlns:a16="http://schemas.microsoft.com/office/drawing/2014/main" id="{D9E81B6A-B1E4-D873-943E-AEBC4FB61B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206" y="2998511"/>
            <a:ext cx="2588942" cy="14562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77504C73-4389-8224-6B74-51BC3B6DA4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6588" y="3062059"/>
            <a:ext cx="1202653" cy="135192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eveloper Runtime Languages">
            <a:extLst>
              <a:ext uri="{FF2B5EF4-FFF2-40B4-BE49-F238E27FC236}">
                <a16:creationId xmlns:a16="http://schemas.microsoft.com/office/drawing/2014/main" id="{AD0AFD19-064C-F434-9AE6-77018575B5F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6405" r="30077"/>
          <a:stretch/>
        </p:blipFill>
        <p:spPr bwMode="auto">
          <a:xfrm>
            <a:off x="385059" y="4740221"/>
            <a:ext cx="801618" cy="13453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The Best Way To Learn SQL Learn To Code In 30 Days!, 56% OFF">
            <a:extLst>
              <a:ext uri="{FF2B5EF4-FFF2-40B4-BE49-F238E27FC236}">
                <a16:creationId xmlns:a16="http://schemas.microsoft.com/office/drawing/2014/main" id="{CF979E33-C3EC-96F6-25C0-133FBEC3B590}"/>
              </a:ext>
            </a:extLst>
          </p:cNvPr>
          <p:cNvSpPr>
            <a:spLocks noChangeAspect="1" noChangeArrowheads="1"/>
          </p:cNvSpPr>
          <p:nvPr/>
        </p:nvSpPr>
        <p:spPr bwMode="auto">
          <a:xfrm>
            <a:off x="5845276" y="2253436"/>
            <a:ext cx="215248" cy="215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Graphic 3">
            <a:extLst>
              <a:ext uri="{FF2B5EF4-FFF2-40B4-BE49-F238E27FC236}">
                <a16:creationId xmlns:a16="http://schemas.microsoft.com/office/drawing/2014/main" id="{DD2763D9-7EB5-D3C8-F072-9F9DD39D7C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02201" y="2904013"/>
            <a:ext cx="1402202" cy="1590840"/>
          </a:xfrm>
          <a:prstGeom prst="rect">
            <a:avLst/>
          </a:prstGeom>
        </p:spPr>
      </p:pic>
      <p:pic>
        <p:nvPicPr>
          <p:cNvPr id="1048" name="Picture 24" descr="The Rust Programming Language · GitHub">
            <a:extLst>
              <a:ext uri="{FF2B5EF4-FFF2-40B4-BE49-F238E27FC236}">
                <a16:creationId xmlns:a16="http://schemas.microsoft.com/office/drawing/2014/main" id="{5362478D-1098-CB02-E433-D6046B8F24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4829" y="4736148"/>
            <a:ext cx="1345300" cy="13453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ython (programming language) - Wikipedia">
            <a:extLst>
              <a:ext uri="{FF2B5EF4-FFF2-40B4-BE49-F238E27FC236}">
                <a16:creationId xmlns:a16="http://schemas.microsoft.com/office/drawing/2014/main" id="{84FAE3FB-1998-FF07-2E1B-FE75897DA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67853" y="1306924"/>
            <a:ext cx="1201723" cy="13169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etting started with Swift. I, like many others, was drawn to… | by Tyler  Knapp | Medium">
            <a:extLst>
              <a:ext uri="{FF2B5EF4-FFF2-40B4-BE49-F238E27FC236}">
                <a16:creationId xmlns:a16="http://schemas.microsoft.com/office/drawing/2014/main" id="{F1875F3C-2EE5-0C97-682C-9EE49971E2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43748" y="4851989"/>
            <a:ext cx="1269673" cy="11424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CADD67-DB1F-B69C-4D41-C74BD532CFDB}"/>
              </a:ext>
            </a:extLst>
          </p:cNvPr>
          <p:cNvSpPr txBox="1"/>
          <p:nvPr/>
        </p:nvSpPr>
        <p:spPr>
          <a:xfrm>
            <a:off x="8734435" y="1753965"/>
            <a:ext cx="394702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JavaScript</a:t>
            </a:r>
          </a:p>
          <a:p>
            <a:pPr marL="285750" indent="-285750">
              <a:buFont typeface="Arial" panose="020B0604020202020204" pitchFamily="34" charset="0"/>
              <a:buChar char="•"/>
            </a:pPr>
            <a:r>
              <a:rPr lang="en-US" dirty="0"/>
              <a:t>HTML/CSS</a:t>
            </a:r>
          </a:p>
          <a:p>
            <a:pPr marL="285750" indent="-285750">
              <a:buFont typeface="Arial" panose="020B0604020202020204" pitchFamily="34" charset="0"/>
              <a:buChar char="•"/>
            </a:pPr>
            <a:r>
              <a:rPr lang="en-US" dirty="0"/>
              <a:t>TypeScript</a:t>
            </a:r>
          </a:p>
          <a:p>
            <a:pPr marL="285750" indent="-285750">
              <a:buFont typeface="Arial" panose="020B0604020202020204" pitchFamily="34" charset="0"/>
              <a:buChar char="•"/>
            </a:pPr>
            <a:r>
              <a:rPr lang="en-US" dirty="0"/>
              <a:t>Python</a:t>
            </a:r>
          </a:p>
          <a:p>
            <a:pPr marL="285750" indent="-285750">
              <a:buFont typeface="Arial" panose="020B0604020202020204" pitchFamily="34" charset="0"/>
              <a:buChar char="•"/>
            </a:pPr>
            <a:r>
              <a:rPr lang="en-US" dirty="0"/>
              <a:t>Rust</a:t>
            </a:r>
          </a:p>
          <a:p>
            <a:pPr marL="285750" indent="-285750">
              <a:buFont typeface="Arial" panose="020B0604020202020204" pitchFamily="34" charset="0"/>
              <a:buChar char="•"/>
            </a:pPr>
            <a:r>
              <a:rPr lang="en-US" dirty="0"/>
              <a:t>Java</a:t>
            </a:r>
          </a:p>
          <a:p>
            <a:pPr marL="285750" indent="-285750">
              <a:buFont typeface="Arial" panose="020B0604020202020204" pitchFamily="34" charset="0"/>
              <a:buChar char="•"/>
            </a:pPr>
            <a:r>
              <a:rPr lang="en-US" dirty="0"/>
              <a:t>Ruby</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Swift</a:t>
            </a:r>
          </a:p>
          <a:p>
            <a:pPr marL="285750" indent="-285750">
              <a:buFont typeface="Arial" panose="020B0604020202020204" pitchFamily="34" charset="0"/>
              <a:buChar char="•"/>
            </a:pPr>
            <a:r>
              <a:rPr lang="en-US" dirty="0"/>
              <a:t>SQL</a:t>
            </a:r>
          </a:p>
          <a:p>
            <a:pPr marL="285750" indent="-285750">
              <a:buFont typeface="Arial" panose="020B0604020202020204" pitchFamily="34" charset="0"/>
              <a:buChar char="•"/>
            </a:pPr>
            <a:r>
              <a:rPr lang="en-US" dirty="0"/>
              <a:t>And More</a:t>
            </a:r>
          </a:p>
          <a:p>
            <a:pPr marL="285750" indent="-285750">
              <a:buFont typeface="Arial" panose="020B0604020202020204" pitchFamily="34" charset="0"/>
              <a:buChar char="•"/>
            </a:pPr>
            <a:endParaRPr lang="en-US" dirty="0"/>
          </a:p>
          <a:p>
            <a:r>
              <a:rPr lang="en-US" dirty="0"/>
              <a:t>Want a head start?</a:t>
            </a:r>
          </a:p>
          <a:p>
            <a:r>
              <a:rPr lang="en-US" dirty="0"/>
              <a:t>barracoders.com/resources</a:t>
            </a:r>
          </a:p>
        </p:txBody>
      </p:sp>
      <p:sp>
        <p:nvSpPr>
          <p:cNvPr id="7" name="TextBox 6">
            <a:extLst>
              <a:ext uri="{FF2B5EF4-FFF2-40B4-BE49-F238E27FC236}">
                <a16:creationId xmlns:a16="http://schemas.microsoft.com/office/drawing/2014/main" id="{BC477A5B-01B8-0378-E16F-5FD27B9BE0FA}"/>
              </a:ext>
            </a:extLst>
          </p:cNvPr>
          <p:cNvSpPr txBox="1"/>
          <p:nvPr/>
        </p:nvSpPr>
        <p:spPr>
          <a:xfrm>
            <a:off x="8687252" y="1078578"/>
            <a:ext cx="3925425" cy="830997"/>
          </a:xfrm>
          <a:prstGeom prst="rect">
            <a:avLst/>
          </a:prstGeom>
          <a:noFill/>
        </p:spPr>
        <p:txBody>
          <a:bodyPr wrap="square" rtlCol="0">
            <a:spAutoFit/>
          </a:bodyPr>
          <a:lstStyle/>
          <a:p>
            <a:r>
              <a:rPr lang="en-US" sz="2400" dirty="0">
                <a:latin typeface="Arial Black" panose="020B0A04020102020204" pitchFamily="34" charset="0"/>
              </a:rPr>
              <a:t>Languages We Have Resources For</a:t>
            </a:r>
          </a:p>
        </p:txBody>
      </p:sp>
      <p:pic>
        <p:nvPicPr>
          <p:cNvPr id="1052" name="Picture 28" descr="Lua (programming language) - Wikipedia">
            <a:extLst>
              <a:ext uri="{FF2B5EF4-FFF2-40B4-BE49-F238E27FC236}">
                <a16:creationId xmlns:a16="http://schemas.microsoft.com/office/drawing/2014/main" id="{BD401A12-4FE5-7F54-B896-87D878CFB62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86715" y="4873885"/>
            <a:ext cx="1207563" cy="120756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Node.js&quot; Icon - Download for free – Iconduck">
            <a:extLst>
              <a:ext uri="{FF2B5EF4-FFF2-40B4-BE49-F238E27FC236}">
                <a16:creationId xmlns:a16="http://schemas.microsoft.com/office/drawing/2014/main" id="{59334111-87BD-0535-2BA1-180A60D74D7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036" y="1262526"/>
            <a:ext cx="1083973" cy="122245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Microsoft releases .NET 5.0 Final - gHacks Tech News">
            <a:extLst>
              <a:ext uri="{FF2B5EF4-FFF2-40B4-BE49-F238E27FC236}">
                <a16:creationId xmlns:a16="http://schemas.microsoft.com/office/drawing/2014/main" id="{441A1848-DC71-1CE6-E787-B21FC2AA6CF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0953" y="1322808"/>
            <a:ext cx="1108288" cy="105574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react original wordmark&quot; Icon - Download for free – Iconduck">
            <a:extLst>
              <a:ext uri="{FF2B5EF4-FFF2-40B4-BE49-F238E27FC236}">
                <a16:creationId xmlns:a16="http://schemas.microsoft.com/office/drawing/2014/main" id="{09CC8D1B-93D0-509D-C7D3-0652C083779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885" y="3049300"/>
            <a:ext cx="1002866" cy="12224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ode, command, develop, language, php, programming, software icon - Free  download">
            <a:extLst>
              <a:ext uri="{FF2B5EF4-FFF2-40B4-BE49-F238E27FC236}">
                <a16:creationId xmlns:a16="http://schemas.microsoft.com/office/drawing/2014/main" id="{269F51F9-3643-3132-24D8-F0C3A766FD0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42723" y="1148078"/>
            <a:ext cx="1451349" cy="145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411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2"/>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DEBD36-CF05-6D7B-E2BF-31DB602E533E}"/>
              </a:ext>
            </a:extLst>
          </p:cNvPr>
          <p:cNvSpPr txBox="1"/>
          <p:nvPr/>
        </p:nvSpPr>
        <p:spPr>
          <a:xfrm>
            <a:off x="10893552" y="6440162"/>
            <a:ext cx="1298448"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8</a:t>
            </a:r>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5" name="TextBox 4">
            <a:extLst>
              <a:ext uri="{FF2B5EF4-FFF2-40B4-BE49-F238E27FC236}">
                <a16:creationId xmlns:a16="http://schemas.microsoft.com/office/drawing/2014/main" id="{F9A2014C-6BC0-A053-2906-F3E83D45BCD9}"/>
              </a:ext>
            </a:extLst>
          </p:cNvPr>
          <p:cNvSpPr txBox="1"/>
          <p:nvPr/>
        </p:nvSpPr>
        <p:spPr>
          <a:xfrm>
            <a:off x="194445" y="1231705"/>
            <a:ext cx="5458210" cy="461665"/>
          </a:xfrm>
          <a:prstGeom prst="rect">
            <a:avLst/>
          </a:prstGeom>
          <a:noFill/>
        </p:spPr>
        <p:txBody>
          <a:bodyPr wrap="square" rtlCol="0">
            <a:spAutoFit/>
          </a:bodyPr>
          <a:lstStyle/>
          <a:p>
            <a:r>
              <a:rPr lang="en-US" sz="2400" dirty="0">
                <a:latin typeface="Arial Black" panose="020B0A04020102020204" pitchFamily="34" charset="0"/>
              </a:rPr>
              <a:t>Structure of the Meetings</a:t>
            </a:r>
          </a:p>
        </p:txBody>
      </p:sp>
      <p:sp>
        <p:nvSpPr>
          <p:cNvPr id="9" name="TextBox 8">
            <a:extLst>
              <a:ext uri="{FF2B5EF4-FFF2-40B4-BE49-F238E27FC236}">
                <a16:creationId xmlns:a16="http://schemas.microsoft.com/office/drawing/2014/main" id="{B43B2FD9-0CAC-1205-8B45-4505F946AD39}"/>
              </a:ext>
            </a:extLst>
          </p:cNvPr>
          <p:cNvSpPr txBox="1"/>
          <p:nvPr/>
        </p:nvSpPr>
        <p:spPr>
          <a:xfrm>
            <a:off x="130750" y="1979583"/>
            <a:ext cx="11930499" cy="3785652"/>
          </a:xfrm>
          <a:prstGeom prst="rect">
            <a:avLst/>
          </a:prstGeom>
          <a:noFill/>
        </p:spPr>
        <p:txBody>
          <a:bodyPr wrap="square" rtlCol="0">
            <a:spAutoFit/>
          </a:bodyPr>
          <a:lstStyle/>
          <a:p>
            <a:r>
              <a:rPr lang="en-US" sz="2000" dirty="0"/>
              <a:t>Meetings Start at 4:05ish and End at 5:00 and will be held every Thursday.</a:t>
            </a:r>
          </a:p>
          <a:p>
            <a:r>
              <a:rPr lang="en-US" sz="2000" dirty="0"/>
              <a:t>Special Meetings can happen sometimes too, like a holiday party or a special speaker comes in.</a:t>
            </a:r>
          </a:p>
          <a:p>
            <a:r>
              <a:rPr lang="en-US" sz="2000" dirty="0"/>
              <a:t>If you don’t know when there is a meeting planned, check either the Schoology page or our website.</a:t>
            </a:r>
          </a:p>
          <a:p>
            <a:endParaRPr lang="en-US" sz="2000" dirty="0"/>
          </a:p>
          <a:p>
            <a:r>
              <a:rPr lang="en-US" sz="2000" b="1" dirty="0"/>
              <a:t>First 5 Minutes: </a:t>
            </a:r>
            <a:r>
              <a:rPr lang="en-US" sz="2000" dirty="0"/>
              <a:t>Opening and Announcements</a:t>
            </a:r>
          </a:p>
          <a:p>
            <a:endParaRPr lang="en-US" sz="2000" dirty="0"/>
          </a:p>
          <a:p>
            <a:r>
              <a:rPr lang="en-US" sz="2000" b="1" dirty="0"/>
              <a:t>Next 15ish Minutes: </a:t>
            </a:r>
            <a:r>
              <a:rPr lang="en-US" sz="2000" dirty="0"/>
              <a:t>A problem appears on the board, you have 15 minutes to produce a solution in any way, this will help your problem-solving skills and thinking under a time crunch.</a:t>
            </a:r>
          </a:p>
          <a:p>
            <a:endParaRPr lang="en-US" sz="2000" dirty="0"/>
          </a:p>
          <a:p>
            <a:r>
              <a:rPr lang="en-US" sz="2000" b="1" dirty="0"/>
              <a:t>Next 40 Minutes: </a:t>
            </a:r>
            <a:r>
              <a:rPr lang="en-US" sz="2000" dirty="0"/>
              <a:t>Include either free code where we are available to help you and you can bounce ideas off people, Hack Club Jams, preparation for a hackathon, an organized group project, if we do a lesson on ethical hacking, or if it’s the last day of the month and some Jackbox Games are going.</a:t>
            </a:r>
          </a:p>
        </p:txBody>
      </p:sp>
      <p:cxnSp>
        <p:nvCxnSpPr>
          <p:cNvPr id="2" name="Straight Connector 1">
            <a:extLst>
              <a:ext uri="{FF2B5EF4-FFF2-40B4-BE49-F238E27FC236}">
                <a16:creationId xmlns:a16="http://schemas.microsoft.com/office/drawing/2014/main" id="{BDB0B2E2-7B36-01B6-B191-B71CE21B4929}"/>
              </a:ext>
            </a:extLst>
          </p:cNvPr>
          <p:cNvCxnSpPr>
            <a:cxnSpLocks/>
          </p:cNvCxnSpPr>
          <p:nvPr/>
        </p:nvCxnSpPr>
        <p:spPr>
          <a:xfrm>
            <a:off x="-1" y="3067665"/>
            <a:ext cx="12192000"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3" name="Picture 2" descr="A fish with a black background&#10;&#10;Description automatically generated">
            <a:extLst>
              <a:ext uri="{FF2B5EF4-FFF2-40B4-BE49-F238E27FC236}">
                <a16:creationId xmlns:a16="http://schemas.microsoft.com/office/drawing/2014/main" id="{7F6C25F6-19AC-8F72-0C0A-9819FA1F6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spTree>
    <p:extLst>
      <p:ext uri="{BB962C8B-B14F-4D97-AF65-F5344CB8AC3E}">
        <p14:creationId xmlns:p14="http://schemas.microsoft.com/office/powerpoint/2010/main" val="111169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oup of people standing in front of a screen&#10;&#10;Description automatically generated">
            <a:extLst>
              <a:ext uri="{FF2B5EF4-FFF2-40B4-BE49-F238E27FC236}">
                <a16:creationId xmlns:a16="http://schemas.microsoft.com/office/drawing/2014/main" id="{BB909E3A-7425-5C2C-22F7-4230FA5D9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7959" y="4515466"/>
            <a:ext cx="3334040" cy="1876190"/>
          </a:xfrm>
          <a:prstGeom prst="rect">
            <a:avLst/>
          </a:prstGeom>
        </p:spPr>
      </p:pic>
      <p:pic>
        <p:nvPicPr>
          <p:cNvPr id="10" name="Picture 9">
            <a:extLst>
              <a:ext uri="{FF2B5EF4-FFF2-40B4-BE49-F238E27FC236}">
                <a16:creationId xmlns:a16="http://schemas.microsoft.com/office/drawing/2014/main" id="{9AF4DFE7-D7EA-8B32-2679-5B1C040FF8E9}"/>
              </a:ext>
            </a:extLst>
          </p:cNvPr>
          <p:cNvPicPr>
            <a:picLocks noChangeAspect="1"/>
          </p:cNvPicPr>
          <p:nvPr/>
        </p:nvPicPr>
        <p:blipFill>
          <a:blip r:embed="rId3"/>
          <a:stretch>
            <a:fillRect/>
          </a:stretch>
        </p:blipFill>
        <p:spPr>
          <a:xfrm>
            <a:off x="0" y="0"/>
            <a:ext cx="12192000" cy="1066949"/>
          </a:xfrm>
          <a:prstGeom prst="rect">
            <a:avLst/>
          </a:prstGeom>
        </p:spPr>
      </p:pic>
      <p:sp>
        <p:nvSpPr>
          <p:cNvPr id="11" name="Rectangle 10">
            <a:extLst>
              <a:ext uri="{FF2B5EF4-FFF2-40B4-BE49-F238E27FC236}">
                <a16:creationId xmlns:a16="http://schemas.microsoft.com/office/drawing/2014/main" id="{45514855-3CAA-836E-A12E-CCC0E651FEE5}"/>
              </a:ext>
            </a:extLst>
          </p:cNvPr>
          <p:cNvSpPr/>
          <p:nvPr/>
        </p:nvSpPr>
        <p:spPr>
          <a:xfrm>
            <a:off x="0" y="0"/>
            <a:ext cx="12192000" cy="1066949"/>
          </a:xfrm>
          <a:prstGeom prst="rect">
            <a:avLst/>
          </a:prstGeom>
          <a:solidFill>
            <a:srgbClr val="64B242"/>
          </a:solidFill>
          <a:ln>
            <a:solidFill>
              <a:srgbClr val="64B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Beachside Barracoders Interest Meeting</a:t>
            </a:r>
          </a:p>
        </p:txBody>
      </p:sp>
      <p:sp>
        <p:nvSpPr>
          <p:cNvPr id="12" name="Rectangle 11">
            <a:extLst>
              <a:ext uri="{FF2B5EF4-FFF2-40B4-BE49-F238E27FC236}">
                <a16:creationId xmlns:a16="http://schemas.microsoft.com/office/drawing/2014/main" id="{A0ED857D-F4C9-5742-6353-C3C65255F4CE}"/>
              </a:ext>
            </a:extLst>
          </p:cNvPr>
          <p:cNvSpPr/>
          <p:nvPr/>
        </p:nvSpPr>
        <p:spPr>
          <a:xfrm>
            <a:off x="0" y="6391656"/>
            <a:ext cx="12192000" cy="466344"/>
          </a:xfrm>
          <a:prstGeom prst="rect">
            <a:avLst/>
          </a:prstGeom>
          <a:solidFill>
            <a:srgbClr val="031C40"/>
          </a:solidFill>
          <a:ln>
            <a:solidFill>
              <a:srgbClr val="031C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DEBD36-CF05-6D7B-E2BF-31DB602E533E}"/>
              </a:ext>
            </a:extLst>
          </p:cNvPr>
          <p:cNvSpPr txBox="1"/>
          <p:nvPr/>
        </p:nvSpPr>
        <p:spPr>
          <a:xfrm>
            <a:off x="10893552" y="6440162"/>
            <a:ext cx="1298448"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Slide # 9</a:t>
            </a:r>
          </a:p>
        </p:txBody>
      </p:sp>
      <p:sp>
        <p:nvSpPr>
          <p:cNvPr id="44" name="TextBox 43">
            <a:extLst>
              <a:ext uri="{FF2B5EF4-FFF2-40B4-BE49-F238E27FC236}">
                <a16:creationId xmlns:a16="http://schemas.microsoft.com/office/drawing/2014/main" id="{92070E47-607F-2F0C-5F53-8C0B6F0604D0}"/>
              </a:ext>
            </a:extLst>
          </p:cNvPr>
          <p:cNvSpPr txBox="1"/>
          <p:nvPr/>
        </p:nvSpPr>
        <p:spPr>
          <a:xfrm>
            <a:off x="0" y="6440162"/>
            <a:ext cx="2345707" cy="369332"/>
          </a:xfrm>
          <a:prstGeom prst="rect">
            <a:avLst/>
          </a:prstGeom>
          <a:noFill/>
        </p:spPr>
        <p:txBody>
          <a:bodyPr wrap="none" rtlCol="0">
            <a:spAutoFit/>
          </a:bodyPr>
          <a:lstStyle/>
          <a:p>
            <a:r>
              <a:rPr lang="en-US" dirty="0">
                <a:solidFill>
                  <a:schemeClr val="bg1"/>
                </a:solidFill>
                <a:latin typeface="Arial Black" panose="020B0A04020102020204" pitchFamily="34" charset="0"/>
              </a:rPr>
              <a:t>barracoders.com</a:t>
            </a:r>
          </a:p>
        </p:txBody>
      </p:sp>
      <p:sp>
        <p:nvSpPr>
          <p:cNvPr id="5" name="TextBox 4">
            <a:extLst>
              <a:ext uri="{FF2B5EF4-FFF2-40B4-BE49-F238E27FC236}">
                <a16:creationId xmlns:a16="http://schemas.microsoft.com/office/drawing/2014/main" id="{F9A2014C-6BC0-A053-2906-F3E83D45BCD9}"/>
              </a:ext>
            </a:extLst>
          </p:cNvPr>
          <p:cNvSpPr txBox="1"/>
          <p:nvPr/>
        </p:nvSpPr>
        <p:spPr>
          <a:xfrm>
            <a:off x="194445" y="1231705"/>
            <a:ext cx="5458210" cy="461665"/>
          </a:xfrm>
          <a:prstGeom prst="rect">
            <a:avLst/>
          </a:prstGeom>
          <a:noFill/>
        </p:spPr>
        <p:txBody>
          <a:bodyPr wrap="square" rtlCol="0">
            <a:spAutoFit/>
          </a:bodyPr>
          <a:lstStyle/>
          <a:p>
            <a:r>
              <a:rPr lang="en-US" sz="2400" dirty="0">
                <a:latin typeface="Arial Black" panose="020B0A04020102020204" pitchFamily="34" charset="0"/>
              </a:rPr>
              <a:t>Hackathons</a:t>
            </a:r>
          </a:p>
        </p:txBody>
      </p:sp>
      <p:sp>
        <p:nvSpPr>
          <p:cNvPr id="9" name="TextBox 8">
            <a:extLst>
              <a:ext uri="{FF2B5EF4-FFF2-40B4-BE49-F238E27FC236}">
                <a16:creationId xmlns:a16="http://schemas.microsoft.com/office/drawing/2014/main" id="{B43B2FD9-0CAC-1205-8B45-4505F946AD39}"/>
              </a:ext>
            </a:extLst>
          </p:cNvPr>
          <p:cNvSpPr txBox="1"/>
          <p:nvPr/>
        </p:nvSpPr>
        <p:spPr>
          <a:xfrm>
            <a:off x="130750" y="1979583"/>
            <a:ext cx="11930499" cy="1015663"/>
          </a:xfrm>
          <a:prstGeom prst="rect">
            <a:avLst/>
          </a:prstGeom>
          <a:noFill/>
        </p:spPr>
        <p:txBody>
          <a:bodyPr wrap="square" rtlCol="0">
            <a:spAutoFit/>
          </a:bodyPr>
          <a:lstStyle/>
          <a:p>
            <a:r>
              <a:rPr lang="en-US" sz="2000" dirty="0"/>
              <a:t>We are planning to hold a schoolwide hackathon which we are working on right now, but we also can sign you up and give you resources for other non-Barracoders club run hackathons.</a:t>
            </a:r>
          </a:p>
          <a:p>
            <a:r>
              <a:rPr lang="en-US" sz="2000" dirty="0"/>
              <a:t>We also get access to a bunch of hackathons with our hack club affiliation, more on that later.</a:t>
            </a:r>
          </a:p>
        </p:txBody>
      </p:sp>
      <p:pic>
        <p:nvPicPr>
          <p:cNvPr id="1026" name="Picture 2" descr="CSTA Miami (@MiamiCsta) / X">
            <a:extLst>
              <a:ext uri="{FF2B5EF4-FFF2-40B4-BE49-F238E27FC236}">
                <a16:creationId xmlns:a16="http://schemas.microsoft.com/office/drawing/2014/main" id="{D9BB38D2-764C-1956-EC0D-78E0569DC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739008"/>
            <a:ext cx="2095497" cy="20954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6033DD-BAD8-D8C7-28BB-8FFC444898FA}"/>
              </a:ext>
            </a:extLst>
          </p:cNvPr>
          <p:cNvSpPr txBox="1"/>
          <p:nvPr/>
        </p:nvSpPr>
        <p:spPr>
          <a:xfrm>
            <a:off x="2095496" y="3663371"/>
            <a:ext cx="3874594" cy="2246769"/>
          </a:xfrm>
          <a:prstGeom prst="rect">
            <a:avLst/>
          </a:prstGeom>
          <a:noFill/>
        </p:spPr>
        <p:txBody>
          <a:bodyPr wrap="square" rtlCol="0">
            <a:spAutoFit/>
          </a:bodyPr>
          <a:lstStyle/>
          <a:p>
            <a:r>
              <a:rPr lang="en-US" sz="2000" b="1" dirty="0"/>
              <a:t>CSTA Miami</a:t>
            </a:r>
          </a:p>
          <a:p>
            <a:r>
              <a:rPr lang="en-US" sz="2000" dirty="0"/>
              <a:t>The CSTA Miami hackathon is a weeklong hackathon in late November and Early December, where you get an open-ended prompt that you need to solve in any way. </a:t>
            </a:r>
            <a:r>
              <a:rPr lang="en-US" sz="2000" b="1" dirty="0"/>
              <a:t> </a:t>
            </a:r>
          </a:p>
        </p:txBody>
      </p:sp>
      <p:sp>
        <p:nvSpPr>
          <p:cNvPr id="8" name="AutoShape 6" descr="Image">
            <a:extLst>
              <a:ext uri="{FF2B5EF4-FFF2-40B4-BE49-F238E27FC236}">
                <a16:creationId xmlns:a16="http://schemas.microsoft.com/office/drawing/2014/main" id="{0D853F9B-6F08-5C53-2C09-21FB5C02525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descr="A group of people standing in front of a screen&#10;&#10;Description automatically generated">
            <a:extLst>
              <a:ext uri="{FF2B5EF4-FFF2-40B4-BE49-F238E27FC236}">
                <a16:creationId xmlns:a16="http://schemas.microsoft.com/office/drawing/2014/main" id="{BCE8FA38-437E-C2D3-59A3-0748EAE71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8" y="3067665"/>
            <a:ext cx="3555328" cy="2000717"/>
          </a:xfrm>
          <a:prstGeom prst="rect">
            <a:avLst/>
          </a:prstGeom>
        </p:spPr>
      </p:pic>
      <p:sp>
        <p:nvSpPr>
          <p:cNvPr id="18" name="TextBox 17">
            <a:extLst>
              <a:ext uri="{FF2B5EF4-FFF2-40B4-BE49-F238E27FC236}">
                <a16:creationId xmlns:a16="http://schemas.microsoft.com/office/drawing/2014/main" id="{B72D441C-5CA5-DF70-4CA9-E033A7A1E4A8}"/>
              </a:ext>
            </a:extLst>
          </p:cNvPr>
          <p:cNvSpPr txBox="1"/>
          <p:nvPr/>
        </p:nvSpPr>
        <p:spPr>
          <a:xfrm>
            <a:off x="9724588" y="3199604"/>
            <a:ext cx="2336661" cy="1200329"/>
          </a:xfrm>
          <a:prstGeom prst="rect">
            <a:avLst/>
          </a:prstGeom>
          <a:noFill/>
        </p:spPr>
        <p:txBody>
          <a:bodyPr wrap="square" rtlCol="0">
            <a:spAutoFit/>
          </a:bodyPr>
          <a:lstStyle/>
          <a:p>
            <a:r>
              <a:rPr lang="en-US" dirty="0"/>
              <a:t>Josh Worthington and</a:t>
            </a:r>
          </a:p>
          <a:p>
            <a:r>
              <a:rPr lang="en-US" dirty="0"/>
              <a:t>Julien Rodriguez-Jaume presenting our project last year.</a:t>
            </a:r>
          </a:p>
        </p:txBody>
      </p:sp>
      <p:cxnSp>
        <p:nvCxnSpPr>
          <p:cNvPr id="2" name="Straight Connector 1">
            <a:extLst>
              <a:ext uri="{FF2B5EF4-FFF2-40B4-BE49-F238E27FC236}">
                <a16:creationId xmlns:a16="http://schemas.microsoft.com/office/drawing/2014/main" id="{BDB0B2E2-7B36-01B6-B191-B71CE21B4929}"/>
              </a:ext>
            </a:extLst>
          </p:cNvPr>
          <p:cNvCxnSpPr>
            <a:cxnSpLocks/>
          </p:cNvCxnSpPr>
          <p:nvPr/>
        </p:nvCxnSpPr>
        <p:spPr>
          <a:xfrm>
            <a:off x="-1" y="3067665"/>
            <a:ext cx="12192000"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1F241F8C-74E3-8D15-BBB0-AFF86822A68C}"/>
              </a:ext>
            </a:extLst>
          </p:cNvPr>
          <p:cNvCxnSpPr>
            <a:cxnSpLocks/>
            <a:stCxn id="12" idx="0"/>
          </p:cNvCxnSpPr>
          <p:nvPr/>
        </p:nvCxnSpPr>
        <p:spPr>
          <a:xfrm flipH="1" flipV="1">
            <a:off x="6095999" y="3067665"/>
            <a:ext cx="1" cy="3323991"/>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2FEC291-5189-3EFC-2AD1-837E168A2229}"/>
              </a:ext>
            </a:extLst>
          </p:cNvPr>
          <p:cNvSpPr txBox="1"/>
          <p:nvPr/>
        </p:nvSpPr>
        <p:spPr>
          <a:xfrm>
            <a:off x="6248400" y="5303520"/>
            <a:ext cx="2136648" cy="905256"/>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014F150B-B6EF-B8AA-128F-9D6AE60DEC92}"/>
              </a:ext>
            </a:extLst>
          </p:cNvPr>
          <p:cNvSpPr txBox="1"/>
          <p:nvPr/>
        </p:nvSpPr>
        <p:spPr>
          <a:xfrm>
            <a:off x="6182739" y="5099887"/>
            <a:ext cx="2336661" cy="1200329"/>
          </a:xfrm>
          <a:prstGeom prst="rect">
            <a:avLst/>
          </a:prstGeom>
          <a:noFill/>
        </p:spPr>
        <p:txBody>
          <a:bodyPr wrap="square" rtlCol="0">
            <a:spAutoFit/>
          </a:bodyPr>
          <a:lstStyle/>
          <a:p>
            <a:r>
              <a:rPr lang="en-US" dirty="0"/>
              <a:t>CJ also competed with us on our team and did research for us. </a:t>
            </a:r>
          </a:p>
        </p:txBody>
      </p:sp>
      <p:pic>
        <p:nvPicPr>
          <p:cNvPr id="1032" name="Picture 8" descr="Curved Arrow Images – Browse 339,006 Stock Photos, Vectors, and Video |  Adobe Stock">
            <a:extLst>
              <a:ext uri="{FF2B5EF4-FFF2-40B4-BE49-F238E27FC236}">
                <a16:creationId xmlns:a16="http://schemas.microsoft.com/office/drawing/2014/main" id="{45791BD5-1BA2-FDEB-0375-CECB42A584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782" b="22578"/>
          <a:stretch/>
        </p:blipFill>
        <p:spPr bwMode="auto">
          <a:xfrm>
            <a:off x="4686596" y="5700051"/>
            <a:ext cx="1322664" cy="5550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fish with a black background&#10;&#10;Description automatically generated">
            <a:extLst>
              <a:ext uri="{FF2B5EF4-FFF2-40B4-BE49-F238E27FC236}">
                <a16:creationId xmlns:a16="http://schemas.microsoft.com/office/drawing/2014/main" id="{6A993CC6-AB6A-8AC5-4FB9-579538A833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261" y="152177"/>
            <a:ext cx="762592" cy="762592"/>
          </a:xfrm>
          <a:prstGeom prst="rect">
            <a:avLst/>
          </a:prstGeom>
        </p:spPr>
      </p:pic>
    </p:spTree>
    <p:extLst>
      <p:ext uri="{BB962C8B-B14F-4D97-AF65-F5344CB8AC3E}">
        <p14:creationId xmlns:p14="http://schemas.microsoft.com/office/powerpoint/2010/main" val="1269687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995</TotalTime>
  <Words>1281</Words>
  <Application>Microsoft Office PowerPoint</Application>
  <PresentationFormat>Widescreen</PresentationFormat>
  <Paragraphs>172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Joshua Worthington</dc:creator>
  <cp:lastModifiedBy>Joshua Worthington</cp:lastModifiedBy>
  <cp:revision>4</cp:revision>
  <dcterms:created xsi:type="dcterms:W3CDTF">2024-07-16T20:34:03Z</dcterms:created>
  <dcterms:modified xsi:type="dcterms:W3CDTF">2024-09-19T01:03:32Z</dcterms:modified>
</cp:coreProperties>
</file>